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7" r:id="rId2"/>
    <p:sldId id="269" r:id="rId3"/>
    <p:sldId id="268" r:id="rId4"/>
    <p:sldId id="272" r:id="rId5"/>
    <p:sldId id="288" r:id="rId6"/>
    <p:sldId id="294" r:id="rId7"/>
    <p:sldId id="295" r:id="rId8"/>
    <p:sldId id="296" r:id="rId9"/>
    <p:sldId id="277" r:id="rId10"/>
    <p:sldId id="279" r:id="rId11"/>
    <p:sldId id="297" r:id="rId12"/>
    <p:sldId id="302" r:id="rId13"/>
    <p:sldId id="270"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A8C"/>
    <a:srgbClr val="1E434C"/>
    <a:srgbClr val="8D230F"/>
    <a:srgbClr val="FEA9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8"/>
    <p:restoredTop sz="88163"/>
  </p:normalViewPr>
  <p:slideViewPr>
    <p:cSldViewPr snapToGrid="0">
      <p:cViewPr varScale="1">
        <p:scale>
          <a:sx n="112" d="100"/>
          <a:sy n="112" d="100"/>
        </p:scale>
        <p:origin x="1384" y="192"/>
      </p:cViewPr>
      <p:guideLst/>
    </p:cSldViewPr>
  </p:slideViewPr>
  <p:notesTextViewPr>
    <p:cViewPr>
      <p:scale>
        <a:sx n="130" d="100"/>
        <a:sy n="13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6FB9D-535A-4C4C-8BD4-FDF18E87040F}" type="datetimeFigureOut">
              <a:rPr lang="en-US" smtClean="0"/>
              <a:t>3/1/26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1EF99-A304-FE47-8FAB-B5376620F564}" type="slidenum">
              <a:rPr lang="en-US" smtClean="0"/>
              <a:t>‹#›</a:t>
            </a:fld>
            <a:endParaRPr lang="en-US"/>
          </a:p>
        </p:txBody>
      </p:sp>
    </p:spTree>
    <p:extLst>
      <p:ext uri="{BB962C8B-B14F-4D97-AF65-F5344CB8AC3E}">
        <p14:creationId xmlns:p14="http://schemas.microsoft.com/office/powerpoint/2010/main" val="5176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1</a:t>
            </a:fld>
            <a:endParaRPr lang="en-US"/>
          </a:p>
        </p:txBody>
      </p:sp>
    </p:spTree>
    <p:extLst>
      <p:ext uri="{BB962C8B-B14F-4D97-AF65-F5344CB8AC3E}">
        <p14:creationId xmlns:p14="http://schemas.microsoft.com/office/powerpoint/2010/main" val="807406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a very quick ice breaker. We have been running long on these and want to make sure this finishes quickly.</a:t>
            </a:r>
          </a:p>
        </p:txBody>
      </p:sp>
      <p:sp>
        <p:nvSpPr>
          <p:cNvPr id="4" name="Slide Number Placeholder 3"/>
          <p:cNvSpPr>
            <a:spLocks noGrp="1"/>
          </p:cNvSpPr>
          <p:nvPr>
            <p:ph type="sldNum" sz="quarter" idx="5"/>
          </p:nvPr>
        </p:nvSpPr>
        <p:spPr/>
        <p:txBody>
          <a:bodyPr/>
          <a:lstStyle/>
          <a:p>
            <a:fld id="{1A61EF99-A304-FE47-8FAB-B5376620F564}" type="slidenum">
              <a:rPr lang="en-US" smtClean="0"/>
              <a:t>10</a:t>
            </a:fld>
            <a:endParaRPr lang="en-US"/>
          </a:p>
        </p:txBody>
      </p:sp>
    </p:spTree>
    <p:extLst>
      <p:ext uri="{BB962C8B-B14F-4D97-AF65-F5344CB8AC3E}">
        <p14:creationId xmlns:p14="http://schemas.microsoft.com/office/powerpoint/2010/main" val="3349631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graphic organizer online and make one for each student</a:t>
            </a:r>
          </a:p>
          <a:p>
            <a:r>
              <a:rPr lang="en-US" dirty="0"/>
              <a:t>https://</a:t>
            </a:r>
            <a:r>
              <a:rPr lang="en-US" dirty="0" err="1"/>
              <a:t>drive.google.com</a:t>
            </a:r>
            <a:r>
              <a:rPr lang="en-US" dirty="0"/>
              <a:t>/drive/folders/1VVcnpyCJDIEyMgK5A-mEYciYJETwI_WK?usp=</a:t>
            </a:r>
            <a:r>
              <a:rPr lang="en-US" dirty="0" err="1"/>
              <a:t>drive_link</a:t>
            </a:r>
            <a:endParaRPr lang="en-US" dirty="0"/>
          </a:p>
          <a:p>
            <a:endParaRPr lang="en-US" dirty="0"/>
          </a:p>
          <a:p>
            <a:r>
              <a:rPr lang="en-US" dirty="0"/>
              <a:t>Tell them to refer to page 10 and 12 of the workbook for the homework answers</a:t>
            </a:r>
          </a:p>
        </p:txBody>
      </p:sp>
      <p:sp>
        <p:nvSpPr>
          <p:cNvPr id="4" name="Slide Number Placeholder 3"/>
          <p:cNvSpPr>
            <a:spLocks noGrp="1"/>
          </p:cNvSpPr>
          <p:nvPr>
            <p:ph type="sldNum" sz="quarter" idx="5"/>
          </p:nvPr>
        </p:nvSpPr>
        <p:spPr/>
        <p:txBody>
          <a:bodyPr/>
          <a:lstStyle/>
          <a:p>
            <a:fld id="{1A61EF99-A304-FE47-8FAB-B5376620F564}" type="slidenum">
              <a:rPr lang="en-US" smtClean="0"/>
              <a:t>11</a:t>
            </a:fld>
            <a:endParaRPr lang="en-US"/>
          </a:p>
        </p:txBody>
      </p:sp>
    </p:spTree>
    <p:extLst>
      <p:ext uri="{BB962C8B-B14F-4D97-AF65-F5344CB8AC3E}">
        <p14:creationId xmlns:p14="http://schemas.microsoft.com/office/powerpoint/2010/main" val="135251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go through their figures or talk about their data with them. Try to give them advice on what they can do to improve their data and how they should present it.</a:t>
            </a:r>
          </a:p>
        </p:txBody>
      </p:sp>
      <p:sp>
        <p:nvSpPr>
          <p:cNvPr id="4" name="Slide Number Placeholder 3"/>
          <p:cNvSpPr>
            <a:spLocks noGrp="1"/>
          </p:cNvSpPr>
          <p:nvPr>
            <p:ph type="sldNum" sz="quarter" idx="5"/>
          </p:nvPr>
        </p:nvSpPr>
        <p:spPr/>
        <p:txBody>
          <a:bodyPr/>
          <a:lstStyle/>
          <a:p>
            <a:fld id="{1A61EF99-A304-FE47-8FAB-B5376620F564}" type="slidenum">
              <a:rPr lang="en-US" smtClean="0"/>
              <a:t>12</a:t>
            </a:fld>
            <a:endParaRPr lang="en-US"/>
          </a:p>
        </p:txBody>
      </p:sp>
    </p:spTree>
    <p:extLst>
      <p:ext uri="{BB962C8B-B14F-4D97-AF65-F5344CB8AC3E}">
        <p14:creationId xmlns:p14="http://schemas.microsoft.com/office/powerpoint/2010/main" val="1935171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Remind them that next they will begin preparing for the FER. The next two modules they will be writing their abstracts and then creating their powerpoints. Abstracts are due for them to register for the FER. They are due for submission on our website by February 25</a:t>
            </a:r>
            <a:r>
              <a:rPr lang="en-US" baseline="30000" dirty="0"/>
              <a:t>th</a:t>
            </a:r>
            <a:r>
              <a:rPr lang="en-US" dirty="0"/>
              <a:t> at 5 pm. At the next mentorship session they will get to practice their presentations with mentors.</a:t>
            </a:r>
          </a:p>
          <a:p>
            <a:endParaRPr lang="en-US" dirty="0"/>
          </a:p>
          <a:p>
            <a:r>
              <a:rPr lang="en-US" dirty="0"/>
              <a:t>Information and templates for the abstract and powerpoints will be posted.</a:t>
            </a:r>
          </a:p>
        </p:txBody>
      </p:sp>
      <p:sp>
        <p:nvSpPr>
          <p:cNvPr id="4" name="Slide Number Placeholder 3"/>
          <p:cNvSpPr>
            <a:spLocks noGrp="1"/>
          </p:cNvSpPr>
          <p:nvPr>
            <p:ph type="sldNum" sz="quarter" idx="5"/>
          </p:nvPr>
        </p:nvSpPr>
        <p:spPr/>
        <p:txBody>
          <a:bodyPr/>
          <a:lstStyle/>
          <a:p>
            <a:fld id="{1A61EF99-A304-FE47-8FAB-B5376620F564}" type="slidenum">
              <a:rPr lang="en-US" smtClean="0"/>
              <a:t>13</a:t>
            </a:fld>
            <a:endParaRPr lang="en-US"/>
          </a:p>
        </p:txBody>
      </p:sp>
    </p:spTree>
    <p:extLst>
      <p:ext uri="{BB962C8B-B14F-4D97-AF65-F5344CB8AC3E}">
        <p14:creationId xmlns:p14="http://schemas.microsoft.com/office/powerpoint/2010/main" val="3407947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to check the website for more information about the next steps!</a:t>
            </a:r>
          </a:p>
        </p:txBody>
      </p:sp>
      <p:sp>
        <p:nvSpPr>
          <p:cNvPr id="4" name="Slide Number Placeholder 3"/>
          <p:cNvSpPr>
            <a:spLocks noGrp="1"/>
          </p:cNvSpPr>
          <p:nvPr>
            <p:ph type="sldNum" sz="quarter" idx="5"/>
          </p:nvPr>
        </p:nvSpPr>
        <p:spPr/>
        <p:txBody>
          <a:bodyPr/>
          <a:lstStyle/>
          <a:p>
            <a:fld id="{1A61EF99-A304-FE47-8FAB-B5376620F564}" type="slidenum">
              <a:rPr lang="en-US" smtClean="0"/>
              <a:t>14</a:t>
            </a:fld>
            <a:endParaRPr lang="en-US"/>
          </a:p>
        </p:txBody>
      </p:sp>
    </p:spTree>
    <p:extLst>
      <p:ext uri="{BB962C8B-B14F-4D97-AF65-F5344CB8AC3E}">
        <p14:creationId xmlns:p14="http://schemas.microsoft.com/office/powerpoint/2010/main" val="96672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Goal: Review the scientific method with them. The slide is animated so that you might be able to engage the audience. This should be a quick review slide and we should hit on the fact that in order to have a good scientific experiment we need to follow this process. </a:t>
            </a:r>
          </a:p>
        </p:txBody>
      </p:sp>
      <p:sp>
        <p:nvSpPr>
          <p:cNvPr id="4" name="Slide Number Placeholder 3"/>
          <p:cNvSpPr>
            <a:spLocks noGrp="1"/>
          </p:cNvSpPr>
          <p:nvPr>
            <p:ph type="sldNum" sz="quarter" idx="5"/>
          </p:nvPr>
        </p:nvSpPr>
        <p:spPr/>
        <p:txBody>
          <a:bodyPr/>
          <a:lstStyle/>
          <a:p>
            <a:fld id="{1A61EF99-A304-FE47-8FAB-B5376620F564}" type="slidenum">
              <a:rPr lang="en-US" smtClean="0"/>
              <a:t>2</a:t>
            </a:fld>
            <a:endParaRPr lang="en-US"/>
          </a:p>
        </p:txBody>
      </p:sp>
    </p:spTree>
    <p:extLst>
      <p:ext uri="{BB962C8B-B14F-4D97-AF65-F5344CB8AC3E}">
        <p14:creationId xmlns:p14="http://schemas.microsoft.com/office/powerpoint/2010/main" val="911012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Want to address how we would analyze data. Things to address (1) Think about how your results relate to your original question (2) Hypotheses can do be proven but the results can support or reject your hypothesis (3) Think about the impact of the results and the limitations of your experiment and data. (4) Think about what do next (is there a better better guess, is there a cool next step)</a:t>
            </a:r>
          </a:p>
          <a:p>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3</a:t>
            </a:fld>
            <a:endParaRPr lang="en-US"/>
          </a:p>
        </p:txBody>
      </p:sp>
    </p:spTree>
    <p:extLst>
      <p:ext uri="{BB962C8B-B14F-4D97-AF65-F5344CB8AC3E}">
        <p14:creationId xmlns:p14="http://schemas.microsoft.com/office/powerpoint/2010/main" val="391687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To hit the major goals for today. </a:t>
            </a:r>
          </a:p>
        </p:txBody>
      </p:sp>
      <p:sp>
        <p:nvSpPr>
          <p:cNvPr id="4" name="Slide Number Placeholder 3"/>
          <p:cNvSpPr>
            <a:spLocks noGrp="1"/>
          </p:cNvSpPr>
          <p:nvPr>
            <p:ph type="sldNum" sz="quarter" idx="5"/>
          </p:nvPr>
        </p:nvSpPr>
        <p:spPr/>
        <p:txBody>
          <a:bodyPr/>
          <a:lstStyle/>
          <a:p>
            <a:fld id="{1A61EF99-A304-FE47-8FAB-B5376620F564}" type="slidenum">
              <a:rPr lang="en-US" smtClean="0"/>
              <a:t>4</a:t>
            </a:fld>
            <a:endParaRPr lang="en-US"/>
          </a:p>
        </p:txBody>
      </p:sp>
    </p:spTree>
    <p:extLst>
      <p:ext uri="{BB962C8B-B14F-4D97-AF65-F5344CB8AC3E}">
        <p14:creationId xmlns:p14="http://schemas.microsoft.com/office/powerpoint/2010/main" val="53969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5</a:t>
            </a:fld>
            <a:endParaRPr lang="en-US"/>
          </a:p>
        </p:txBody>
      </p:sp>
    </p:spTree>
    <p:extLst>
      <p:ext uri="{BB962C8B-B14F-4D97-AF65-F5344CB8AC3E}">
        <p14:creationId xmlns:p14="http://schemas.microsoft.com/office/powerpoint/2010/main" val="60207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To define a model systems. Model systems are all about taking a complicated system, and pulling out only the specific thing that we want to test. It makes things possible to study if they are:</a:t>
            </a:r>
          </a:p>
          <a:p>
            <a:pPr marL="228600" indent="-228600">
              <a:buAutoNum type="arabicParenR"/>
            </a:pPr>
            <a:r>
              <a:rPr lang="en-US" dirty="0"/>
              <a:t>Too dangerous: (studies of dangerous viruses may requires systems that are safer that will not infect others)</a:t>
            </a:r>
          </a:p>
          <a:p>
            <a:pPr marL="228600" indent="-228600">
              <a:buAutoNum type="arabicParenR"/>
            </a:pPr>
            <a:r>
              <a:rPr lang="en-US" dirty="0"/>
              <a:t>Too complicated: (Human disease is hard to study so we start studies in a much more simple system like a mouse)</a:t>
            </a:r>
          </a:p>
          <a:p>
            <a:pPr marL="228600" indent="-228600">
              <a:buAutoNum type="arabicParenR"/>
            </a:pPr>
            <a:r>
              <a:rPr lang="en-US" dirty="0"/>
              <a:t>Not possible: (it is impossible for us to study how earth formed but we can create environment that may mimic those conditions)</a:t>
            </a:r>
          </a:p>
        </p:txBody>
      </p:sp>
      <p:sp>
        <p:nvSpPr>
          <p:cNvPr id="4" name="Slide Number Placeholder 3"/>
          <p:cNvSpPr>
            <a:spLocks noGrp="1"/>
          </p:cNvSpPr>
          <p:nvPr>
            <p:ph type="sldNum" sz="quarter" idx="5"/>
          </p:nvPr>
        </p:nvSpPr>
        <p:spPr/>
        <p:txBody>
          <a:bodyPr/>
          <a:lstStyle/>
          <a:p>
            <a:fld id="{1A61EF99-A304-FE47-8FAB-B5376620F564}" type="slidenum">
              <a:rPr lang="en-US" smtClean="0"/>
              <a:t>6</a:t>
            </a:fld>
            <a:endParaRPr lang="en-US"/>
          </a:p>
        </p:txBody>
      </p:sp>
    </p:spTree>
    <p:extLst>
      <p:ext uri="{BB962C8B-B14F-4D97-AF65-F5344CB8AC3E}">
        <p14:creationId xmlns:p14="http://schemas.microsoft.com/office/powerpoint/2010/main" val="100692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7</a:t>
            </a:fld>
            <a:endParaRPr lang="en-US"/>
          </a:p>
        </p:txBody>
      </p:sp>
    </p:spTree>
    <p:extLst>
      <p:ext uri="{BB962C8B-B14F-4D97-AF65-F5344CB8AC3E}">
        <p14:creationId xmlns:p14="http://schemas.microsoft.com/office/powerpoint/2010/main" val="264394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61EF99-A304-FE47-8FAB-B5376620F564}" type="slidenum">
              <a:rPr lang="en-US" smtClean="0"/>
              <a:t>8</a:t>
            </a:fld>
            <a:endParaRPr lang="en-US"/>
          </a:p>
        </p:txBody>
      </p:sp>
    </p:spTree>
    <p:extLst>
      <p:ext uri="{BB962C8B-B14F-4D97-AF65-F5344CB8AC3E}">
        <p14:creationId xmlns:p14="http://schemas.microsoft.com/office/powerpoint/2010/main" val="2960084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Outline how breakout sessions will go. We should be 15 minutes into the session right now. Goal 1 should take about 5 minutes. Goal 2 should take 7 minutes. Goal 3 should take 18. We want to make sure they get to discuss project proposals with the mentors.</a:t>
            </a:r>
          </a:p>
        </p:txBody>
      </p:sp>
      <p:sp>
        <p:nvSpPr>
          <p:cNvPr id="4" name="Slide Number Placeholder 3"/>
          <p:cNvSpPr>
            <a:spLocks noGrp="1"/>
          </p:cNvSpPr>
          <p:nvPr>
            <p:ph type="sldNum" sz="quarter" idx="5"/>
          </p:nvPr>
        </p:nvSpPr>
        <p:spPr/>
        <p:txBody>
          <a:bodyPr/>
          <a:lstStyle/>
          <a:p>
            <a:fld id="{1A61EF99-A304-FE47-8FAB-B5376620F564}" type="slidenum">
              <a:rPr lang="en-US" smtClean="0"/>
              <a:t>9</a:t>
            </a:fld>
            <a:endParaRPr lang="en-US"/>
          </a:p>
        </p:txBody>
      </p:sp>
    </p:spTree>
    <p:extLst>
      <p:ext uri="{BB962C8B-B14F-4D97-AF65-F5344CB8AC3E}">
        <p14:creationId xmlns:p14="http://schemas.microsoft.com/office/powerpoint/2010/main" val="2871438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BD43B-D624-5F6C-031A-EEF2209B20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4E7ECF-35F2-E315-AFA3-A1CB18E8F7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7AE337-D92F-706F-D626-56040043B5DF}"/>
              </a:ext>
            </a:extLst>
          </p:cNvPr>
          <p:cNvSpPr>
            <a:spLocks noGrp="1"/>
          </p:cNvSpPr>
          <p:nvPr>
            <p:ph type="dt" sz="half" idx="10"/>
          </p:nvPr>
        </p:nvSpPr>
        <p:spPr/>
        <p:txBody>
          <a:bodyPr/>
          <a:lstStyle/>
          <a:p>
            <a:fld id="{F887DD27-892C-2744-923E-098A34D7BE85}" type="datetimeFigureOut">
              <a:rPr lang="en-US" smtClean="0"/>
              <a:t>3/1/26</a:t>
            </a:fld>
            <a:endParaRPr lang="en-US"/>
          </a:p>
        </p:txBody>
      </p:sp>
      <p:sp>
        <p:nvSpPr>
          <p:cNvPr id="6" name="Slide Number Placeholder 5">
            <a:extLst>
              <a:ext uri="{FF2B5EF4-FFF2-40B4-BE49-F238E27FC236}">
                <a16:creationId xmlns:a16="http://schemas.microsoft.com/office/drawing/2014/main" id="{D7E2B97C-68C9-235E-9A20-34991A62E2E1}"/>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244900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7EFF-3B4B-5FF2-1B08-6C5CAAE20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146AA6-42F2-708D-C9A1-CCCAD7A61D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91EEE-25FD-78BA-1483-72CE75F21398}"/>
              </a:ext>
            </a:extLst>
          </p:cNvPr>
          <p:cNvSpPr>
            <a:spLocks noGrp="1"/>
          </p:cNvSpPr>
          <p:nvPr>
            <p:ph type="dt" sz="half" idx="10"/>
          </p:nvPr>
        </p:nvSpPr>
        <p:spPr/>
        <p:txBody>
          <a:bodyPr/>
          <a:lstStyle/>
          <a:p>
            <a:fld id="{F887DD27-892C-2744-923E-098A34D7BE85}" type="datetimeFigureOut">
              <a:rPr lang="en-US" smtClean="0"/>
              <a:t>3/1/26</a:t>
            </a:fld>
            <a:endParaRPr lang="en-US"/>
          </a:p>
        </p:txBody>
      </p:sp>
      <p:sp>
        <p:nvSpPr>
          <p:cNvPr id="5" name="Footer Placeholder 4">
            <a:extLst>
              <a:ext uri="{FF2B5EF4-FFF2-40B4-BE49-F238E27FC236}">
                <a16:creationId xmlns:a16="http://schemas.microsoft.com/office/drawing/2014/main" id="{1A3819DA-91F8-4C88-3AF1-7C3D5EF77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395F8-57F6-64F7-0DA5-951118B39883}"/>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50778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E766EC-C7A2-700C-967F-557E4264FD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1CC265-EC24-80DD-6128-D8A0659F29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E89F64-2D93-5903-FD1F-444CB7C6FAF4}"/>
              </a:ext>
            </a:extLst>
          </p:cNvPr>
          <p:cNvSpPr>
            <a:spLocks noGrp="1"/>
          </p:cNvSpPr>
          <p:nvPr>
            <p:ph type="dt" sz="half" idx="10"/>
          </p:nvPr>
        </p:nvSpPr>
        <p:spPr/>
        <p:txBody>
          <a:bodyPr/>
          <a:lstStyle/>
          <a:p>
            <a:fld id="{F887DD27-892C-2744-923E-098A34D7BE85}" type="datetimeFigureOut">
              <a:rPr lang="en-US" smtClean="0"/>
              <a:t>3/1/26</a:t>
            </a:fld>
            <a:endParaRPr lang="en-US"/>
          </a:p>
        </p:txBody>
      </p:sp>
      <p:sp>
        <p:nvSpPr>
          <p:cNvPr id="5" name="Footer Placeholder 4">
            <a:extLst>
              <a:ext uri="{FF2B5EF4-FFF2-40B4-BE49-F238E27FC236}">
                <a16:creationId xmlns:a16="http://schemas.microsoft.com/office/drawing/2014/main" id="{5A8E475A-A6B9-0C08-57B4-5015F5913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E881CD-AD51-CDD0-6CE6-810DC58CFBAE}"/>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387051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6C7A-5C04-4DEA-D1F3-F21213BE7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FE5F3-CCD0-0E76-90DC-57593FC08D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ADB84-C8AE-6BFA-4026-2AA9D9811011}"/>
              </a:ext>
            </a:extLst>
          </p:cNvPr>
          <p:cNvSpPr>
            <a:spLocks noGrp="1"/>
          </p:cNvSpPr>
          <p:nvPr>
            <p:ph type="dt" sz="half" idx="10"/>
          </p:nvPr>
        </p:nvSpPr>
        <p:spPr/>
        <p:txBody>
          <a:bodyPr/>
          <a:lstStyle/>
          <a:p>
            <a:fld id="{F887DD27-892C-2744-923E-098A34D7BE85}" type="datetimeFigureOut">
              <a:rPr lang="en-US" smtClean="0"/>
              <a:t>3/1/26</a:t>
            </a:fld>
            <a:endParaRPr lang="en-US"/>
          </a:p>
        </p:txBody>
      </p:sp>
      <p:sp>
        <p:nvSpPr>
          <p:cNvPr id="5" name="Footer Placeholder 4">
            <a:extLst>
              <a:ext uri="{FF2B5EF4-FFF2-40B4-BE49-F238E27FC236}">
                <a16:creationId xmlns:a16="http://schemas.microsoft.com/office/drawing/2014/main" id="{F68A47AC-8B0C-B2DC-3E06-F0AF5345B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8BE8F7-15BA-C212-D163-912F3720CD29}"/>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37908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6C425-242F-2FCB-283D-C382611B17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4D2DF2-B238-0A73-A4A8-D2A99529A6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474781-C2D4-E4C8-6FC5-F238F0D9CD48}"/>
              </a:ext>
            </a:extLst>
          </p:cNvPr>
          <p:cNvSpPr>
            <a:spLocks noGrp="1"/>
          </p:cNvSpPr>
          <p:nvPr>
            <p:ph type="dt" sz="half" idx="10"/>
          </p:nvPr>
        </p:nvSpPr>
        <p:spPr/>
        <p:txBody>
          <a:bodyPr/>
          <a:lstStyle/>
          <a:p>
            <a:fld id="{F887DD27-892C-2744-923E-098A34D7BE85}" type="datetimeFigureOut">
              <a:rPr lang="en-US" smtClean="0"/>
              <a:t>3/1/26</a:t>
            </a:fld>
            <a:endParaRPr lang="en-US"/>
          </a:p>
        </p:txBody>
      </p:sp>
      <p:sp>
        <p:nvSpPr>
          <p:cNvPr id="5" name="Footer Placeholder 4">
            <a:extLst>
              <a:ext uri="{FF2B5EF4-FFF2-40B4-BE49-F238E27FC236}">
                <a16:creationId xmlns:a16="http://schemas.microsoft.com/office/drawing/2014/main" id="{9247009F-30BB-DC9D-613C-7931EFF2C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9CE15-79BE-D01A-080A-064B83DA1BC3}"/>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64423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4C67-D2A6-6F3D-639A-6361E3F374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81C7E1-9903-A1B9-A726-DA667919AD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F78585-BDD6-AC06-FE8F-3B30938BF9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1639D7-D051-D5DA-3015-BB6FBA0A51EE}"/>
              </a:ext>
            </a:extLst>
          </p:cNvPr>
          <p:cNvSpPr>
            <a:spLocks noGrp="1"/>
          </p:cNvSpPr>
          <p:nvPr>
            <p:ph type="dt" sz="half" idx="10"/>
          </p:nvPr>
        </p:nvSpPr>
        <p:spPr/>
        <p:txBody>
          <a:bodyPr/>
          <a:lstStyle/>
          <a:p>
            <a:fld id="{F887DD27-892C-2744-923E-098A34D7BE85}" type="datetimeFigureOut">
              <a:rPr lang="en-US" smtClean="0"/>
              <a:t>3/1/26</a:t>
            </a:fld>
            <a:endParaRPr lang="en-US"/>
          </a:p>
        </p:txBody>
      </p:sp>
      <p:sp>
        <p:nvSpPr>
          <p:cNvPr id="6" name="Footer Placeholder 5">
            <a:extLst>
              <a:ext uri="{FF2B5EF4-FFF2-40B4-BE49-F238E27FC236}">
                <a16:creationId xmlns:a16="http://schemas.microsoft.com/office/drawing/2014/main" id="{EA9C1446-495B-DEB5-7D2E-3A9FA36EE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F0AC8-E18F-5574-E3E7-3323C4E725AF}"/>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270417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07E5-EFE5-792D-3F14-9408621DD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33E214-9EE7-0B8D-A13F-42F505AB99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8C064E-EF0A-69E3-3AA7-4B5E304750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648CAE-BD9F-D03A-0129-3B1E8EED74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A4DE4-CE53-3EBB-E04C-0F312322D7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D3871E-F59A-B7D4-A4D0-3D7FBE0B3C99}"/>
              </a:ext>
            </a:extLst>
          </p:cNvPr>
          <p:cNvSpPr>
            <a:spLocks noGrp="1"/>
          </p:cNvSpPr>
          <p:nvPr>
            <p:ph type="dt" sz="half" idx="10"/>
          </p:nvPr>
        </p:nvSpPr>
        <p:spPr/>
        <p:txBody>
          <a:bodyPr/>
          <a:lstStyle/>
          <a:p>
            <a:fld id="{F887DD27-892C-2744-923E-098A34D7BE85}" type="datetimeFigureOut">
              <a:rPr lang="en-US" smtClean="0"/>
              <a:t>3/1/26</a:t>
            </a:fld>
            <a:endParaRPr lang="en-US"/>
          </a:p>
        </p:txBody>
      </p:sp>
      <p:sp>
        <p:nvSpPr>
          <p:cNvPr id="8" name="Footer Placeholder 7">
            <a:extLst>
              <a:ext uri="{FF2B5EF4-FFF2-40B4-BE49-F238E27FC236}">
                <a16:creationId xmlns:a16="http://schemas.microsoft.com/office/drawing/2014/main" id="{4280B9DB-7F07-7815-003C-0CE1B41CC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2093EE-B0A0-080D-7A6B-EA3F667FAF7A}"/>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2400548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998F-D1D2-18B8-5949-31D72A1324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B3B68F-9BF9-7A81-CD09-FB807BC9A116}"/>
              </a:ext>
            </a:extLst>
          </p:cNvPr>
          <p:cNvSpPr>
            <a:spLocks noGrp="1"/>
          </p:cNvSpPr>
          <p:nvPr>
            <p:ph type="dt" sz="half" idx="10"/>
          </p:nvPr>
        </p:nvSpPr>
        <p:spPr/>
        <p:txBody>
          <a:bodyPr/>
          <a:lstStyle/>
          <a:p>
            <a:fld id="{F887DD27-892C-2744-923E-098A34D7BE85}" type="datetimeFigureOut">
              <a:rPr lang="en-US" smtClean="0"/>
              <a:t>3/1/26</a:t>
            </a:fld>
            <a:endParaRPr lang="en-US"/>
          </a:p>
        </p:txBody>
      </p:sp>
      <p:sp>
        <p:nvSpPr>
          <p:cNvPr id="4" name="Footer Placeholder 3">
            <a:extLst>
              <a:ext uri="{FF2B5EF4-FFF2-40B4-BE49-F238E27FC236}">
                <a16:creationId xmlns:a16="http://schemas.microsoft.com/office/drawing/2014/main" id="{2971C800-5E41-A4C8-5206-658AAC39CE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75295-4AEE-847E-8B3E-B8A2C5D4626E}"/>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75287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8A499E-008A-E48F-0E63-7F2C460233EC}"/>
              </a:ext>
            </a:extLst>
          </p:cNvPr>
          <p:cNvSpPr>
            <a:spLocks noGrp="1"/>
          </p:cNvSpPr>
          <p:nvPr>
            <p:ph type="dt" sz="half" idx="10"/>
          </p:nvPr>
        </p:nvSpPr>
        <p:spPr/>
        <p:txBody>
          <a:bodyPr/>
          <a:lstStyle/>
          <a:p>
            <a:fld id="{F887DD27-892C-2744-923E-098A34D7BE85}" type="datetimeFigureOut">
              <a:rPr lang="en-US" smtClean="0"/>
              <a:t>3/1/26</a:t>
            </a:fld>
            <a:endParaRPr lang="en-US"/>
          </a:p>
        </p:txBody>
      </p:sp>
      <p:sp>
        <p:nvSpPr>
          <p:cNvPr id="3" name="Footer Placeholder 2">
            <a:extLst>
              <a:ext uri="{FF2B5EF4-FFF2-40B4-BE49-F238E27FC236}">
                <a16:creationId xmlns:a16="http://schemas.microsoft.com/office/drawing/2014/main" id="{13E4E059-F133-7015-E77E-7A178940C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16B68A-1CA0-6D4C-4EBA-04BD6D1E5AF4}"/>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59957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6CC8-7481-CBF5-9858-5968860F8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8AF9A6-B67A-94B2-E0D6-58ECB77D08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1C7D8-84DA-EC36-842A-3565EEBFE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07F5FF-7490-3614-93A5-1BC6AE6BD674}"/>
              </a:ext>
            </a:extLst>
          </p:cNvPr>
          <p:cNvSpPr>
            <a:spLocks noGrp="1"/>
          </p:cNvSpPr>
          <p:nvPr>
            <p:ph type="dt" sz="half" idx="10"/>
          </p:nvPr>
        </p:nvSpPr>
        <p:spPr/>
        <p:txBody>
          <a:bodyPr/>
          <a:lstStyle/>
          <a:p>
            <a:fld id="{F887DD27-892C-2744-923E-098A34D7BE85}" type="datetimeFigureOut">
              <a:rPr lang="en-US" smtClean="0"/>
              <a:t>3/1/26</a:t>
            </a:fld>
            <a:endParaRPr lang="en-US"/>
          </a:p>
        </p:txBody>
      </p:sp>
      <p:sp>
        <p:nvSpPr>
          <p:cNvPr id="6" name="Footer Placeholder 5">
            <a:extLst>
              <a:ext uri="{FF2B5EF4-FFF2-40B4-BE49-F238E27FC236}">
                <a16:creationId xmlns:a16="http://schemas.microsoft.com/office/drawing/2014/main" id="{F02FDF9A-DA16-1EA3-6CEE-0710C02C61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B56CA3-3FAD-8ADD-2A7C-86DE3C3505A7}"/>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356567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F6E6-8288-9D9C-794D-A3FE5CDAB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35F520-8A10-39EF-A7FE-3F83FC1655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26D457-5C92-0EFF-199F-D83E2CA3C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D47666-ACDF-051C-6E69-E18728F65FBD}"/>
              </a:ext>
            </a:extLst>
          </p:cNvPr>
          <p:cNvSpPr>
            <a:spLocks noGrp="1"/>
          </p:cNvSpPr>
          <p:nvPr>
            <p:ph type="dt" sz="half" idx="10"/>
          </p:nvPr>
        </p:nvSpPr>
        <p:spPr/>
        <p:txBody>
          <a:bodyPr/>
          <a:lstStyle/>
          <a:p>
            <a:fld id="{F887DD27-892C-2744-923E-098A34D7BE85}" type="datetimeFigureOut">
              <a:rPr lang="en-US" smtClean="0"/>
              <a:t>3/1/26</a:t>
            </a:fld>
            <a:endParaRPr lang="en-US"/>
          </a:p>
        </p:txBody>
      </p:sp>
      <p:sp>
        <p:nvSpPr>
          <p:cNvPr id="6" name="Footer Placeholder 5">
            <a:extLst>
              <a:ext uri="{FF2B5EF4-FFF2-40B4-BE49-F238E27FC236}">
                <a16:creationId xmlns:a16="http://schemas.microsoft.com/office/drawing/2014/main" id="{42A008B0-E7C2-C934-6DAA-640CCF4BD9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7B6EC-CB1D-D4EC-ED48-8B2F87D6A31C}"/>
              </a:ext>
            </a:extLst>
          </p:cNvPr>
          <p:cNvSpPr>
            <a:spLocks noGrp="1"/>
          </p:cNvSpPr>
          <p:nvPr>
            <p:ph type="sldNum" sz="quarter" idx="12"/>
          </p:nvPr>
        </p:nvSpPr>
        <p:spPr/>
        <p:txBody>
          <a:bodyPr/>
          <a:lstStyle/>
          <a:p>
            <a:fld id="{6DF218D0-C819-914C-8016-2FB4B0693569}" type="slidenum">
              <a:rPr lang="en-US" smtClean="0"/>
              <a:t>‹#›</a:t>
            </a:fld>
            <a:endParaRPr lang="en-US"/>
          </a:p>
        </p:txBody>
      </p:sp>
    </p:spTree>
    <p:extLst>
      <p:ext uri="{BB962C8B-B14F-4D97-AF65-F5344CB8AC3E}">
        <p14:creationId xmlns:p14="http://schemas.microsoft.com/office/powerpoint/2010/main" val="378331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DDC471-E945-60FF-1B59-50C63BC45375}"/>
              </a:ext>
            </a:extLst>
          </p:cNvPr>
          <p:cNvSpPr>
            <a:spLocks noGrp="1"/>
          </p:cNvSpPr>
          <p:nvPr>
            <p:ph type="title"/>
          </p:nvPr>
        </p:nvSpPr>
        <p:spPr>
          <a:xfrm>
            <a:off x="1041192" y="504731"/>
            <a:ext cx="10109616" cy="11859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449E4ED-A4C4-28CA-F71D-B672B4052D47}"/>
              </a:ext>
            </a:extLst>
          </p:cNvPr>
          <p:cNvSpPr>
            <a:spLocks noGrp="1"/>
          </p:cNvSpPr>
          <p:nvPr>
            <p:ph type="body" idx="1"/>
          </p:nvPr>
        </p:nvSpPr>
        <p:spPr>
          <a:xfrm>
            <a:off x="1041192" y="1850751"/>
            <a:ext cx="10109616" cy="41178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6ACDE-3E1E-F0D1-5423-EA2AEF489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7DD27-892C-2744-923E-098A34D7BE85}" type="datetimeFigureOut">
              <a:rPr lang="en-US" smtClean="0"/>
              <a:t>3/1/26</a:t>
            </a:fld>
            <a:endParaRPr lang="en-US"/>
          </a:p>
        </p:txBody>
      </p:sp>
      <p:sp>
        <p:nvSpPr>
          <p:cNvPr id="5" name="Footer Placeholder 4">
            <a:extLst>
              <a:ext uri="{FF2B5EF4-FFF2-40B4-BE49-F238E27FC236}">
                <a16:creationId xmlns:a16="http://schemas.microsoft.com/office/drawing/2014/main" id="{BC0399EF-08ED-D011-AEA5-15307D6E9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399F32-BC83-6A53-BAC4-658EEE1096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218D0-C819-914C-8016-2FB4B0693569}" type="slidenum">
              <a:rPr lang="en-US" smtClean="0"/>
              <a:t>‹#›</a:t>
            </a:fld>
            <a:endParaRPr lang="en-US"/>
          </a:p>
        </p:txBody>
      </p:sp>
      <p:sp>
        <p:nvSpPr>
          <p:cNvPr id="7" name="TextBox 6">
            <a:extLst>
              <a:ext uri="{FF2B5EF4-FFF2-40B4-BE49-F238E27FC236}">
                <a16:creationId xmlns:a16="http://schemas.microsoft.com/office/drawing/2014/main" id="{66B6D38C-25F9-3C00-6135-0CFB80AA0D3F}"/>
              </a:ext>
            </a:extLst>
          </p:cNvPr>
          <p:cNvSpPr txBox="1"/>
          <p:nvPr userDrawn="1"/>
        </p:nvSpPr>
        <p:spPr>
          <a:xfrm>
            <a:off x="8093765" y="-3306"/>
            <a:ext cx="4098235" cy="369332"/>
          </a:xfrm>
          <a:prstGeom prst="rect">
            <a:avLst/>
          </a:prstGeom>
          <a:solidFill>
            <a:srgbClr val="8D230F"/>
          </a:solidFill>
        </p:spPr>
        <p:txBody>
          <a:bodyPr wrap="square" rtlCol="0">
            <a:spAutoFit/>
          </a:bodyPr>
          <a:lstStyle/>
          <a:p>
            <a:endParaRPr lang="en-US" dirty="0">
              <a:solidFill>
                <a:srgbClr val="8D230F"/>
              </a:solidFill>
            </a:endParaRPr>
          </a:p>
        </p:txBody>
      </p:sp>
      <p:sp>
        <p:nvSpPr>
          <p:cNvPr id="8" name="TextBox 7">
            <a:extLst>
              <a:ext uri="{FF2B5EF4-FFF2-40B4-BE49-F238E27FC236}">
                <a16:creationId xmlns:a16="http://schemas.microsoft.com/office/drawing/2014/main" id="{AFB76AF1-0910-4B2F-8DB8-7AD4609299BD}"/>
              </a:ext>
            </a:extLst>
          </p:cNvPr>
          <p:cNvSpPr txBox="1"/>
          <p:nvPr userDrawn="1"/>
        </p:nvSpPr>
        <p:spPr>
          <a:xfrm>
            <a:off x="0" y="-4207"/>
            <a:ext cx="8093765" cy="369332"/>
          </a:xfrm>
          <a:prstGeom prst="rect">
            <a:avLst/>
          </a:prstGeom>
          <a:solidFill>
            <a:srgbClr val="1E434C"/>
          </a:solidFill>
        </p:spPr>
        <p:txBody>
          <a:bodyPr wrap="square" rtlCol="0">
            <a:spAutoFit/>
          </a:bodyPr>
          <a:lstStyle/>
          <a:p>
            <a:endParaRPr lang="en-US" dirty="0">
              <a:solidFill>
                <a:srgbClr val="8D230F"/>
              </a:solidFill>
            </a:endParaRPr>
          </a:p>
        </p:txBody>
      </p:sp>
      <p:sp>
        <p:nvSpPr>
          <p:cNvPr id="9" name="TextBox 8">
            <a:extLst>
              <a:ext uri="{FF2B5EF4-FFF2-40B4-BE49-F238E27FC236}">
                <a16:creationId xmlns:a16="http://schemas.microsoft.com/office/drawing/2014/main" id="{FAD044AC-61D0-F1F2-8967-C82F310866E5}"/>
              </a:ext>
            </a:extLst>
          </p:cNvPr>
          <p:cNvSpPr txBox="1"/>
          <p:nvPr userDrawn="1"/>
        </p:nvSpPr>
        <p:spPr>
          <a:xfrm>
            <a:off x="4377" y="6495956"/>
            <a:ext cx="4114800" cy="369332"/>
          </a:xfrm>
          <a:prstGeom prst="rect">
            <a:avLst/>
          </a:prstGeom>
          <a:solidFill>
            <a:srgbClr val="307A8C"/>
          </a:solidFill>
        </p:spPr>
        <p:txBody>
          <a:bodyPr wrap="square" rtlCol="0">
            <a:spAutoFit/>
          </a:bodyPr>
          <a:lstStyle/>
          <a:p>
            <a:endParaRPr lang="en-US" dirty="0">
              <a:solidFill>
                <a:srgbClr val="8D230F"/>
              </a:solidFill>
            </a:endParaRPr>
          </a:p>
        </p:txBody>
      </p:sp>
      <p:sp>
        <p:nvSpPr>
          <p:cNvPr id="10" name="TextBox 9">
            <a:extLst>
              <a:ext uri="{FF2B5EF4-FFF2-40B4-BE49-F238E27FC236}">
                <a16:creationId xmlns:a16="http://schemas.microsoft.com/office/drawing/2014/main" id="{D5036BB6-32F1-AE67-A113-AF66E014822A}"/>
              </a:ext>
            </a:extLst>
          </p:cNvPr>
          <p:cNvSpPr txBox="1"/>
          <p:nvPr userDrawn="1"/>
        </p:nvSpPr>
        <p:spPr>
          <a:xfrm>
            <a:off x="4100249" y="6493172"/>
            <a:ext cx="8093765" cy="369332"/>
          </a:xfrm>
          <a:prstGeom prst="rect">
            <a:avLst/>
          </a:prstGeom>
          <a:solidFill>
            <a:srgbClr val="FEA905"/>
          </a:solidFill>
        </p:spPr>
        <p:txBody>
          <a:bodyPr wrap="square" rtlCol="0">
            <a:spAutoFit/>
          </a:bodyPr>
          <a:lstStyle/>
          <a:p>
            <a:endParaRPr lang="en-US" dirty="0">
              <a:solidFill>
                <a:srgbClr val="8D230F"/>
              </a:solidFill>
            </a:endParaRPr>
          </a:p>
        </p:txBody>
      </p:sp>
    </p:spTree>
    <p:extLst>
      <p:ext uri="{BB962C8B-B14F-4D97-AF65-F5344CB8AC3E}">
        <p14:creationId xmlns:p14="http://schemas.microsoft.com/office/powerpoint/2010/main" val="404695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u="sng"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mailto:mentorship.fer@gmail.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sciencefer.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3000"/>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6DB5536-E689-FBE1-153D-46DE31F7E1AD}"/>
              </a:ext>
            </a:extLst>
          </p:cNvPr>
          <p:cNvSpPr txBox="1"/>
          <p:nvPr/>
        </p:nvSpPr>
        <p:spPr>
          <a:xfrm>
            <a:off x="1758958" y="556520"/>
            <a:ext cx="8423343" cy="5744960"/>
          </a:xfrm>
          <a:prstGeom prst="rect">
            <a:avLst/>
          </a:prstGeom>
          <a:solidFill>
            <a:schemeClr val="bg1">
              <a:alpha val="61000"/>
            </a:schemeClr>
          </a:solidFill>
        </p:spPr>
        <p:txBody>
          <a:bodyPr wrap="square" rtlCol="0">
            <a:spAutoFit/>
          </a:bodyPr>
          <a:lstStyle/>
          <a:p>
            <a:endParaRPr lang="en-US" dirty="0"/>
          </a:p>
        </p:txBody>
      </p:sp>
      <p:sp>
        <p:nvSpPr>
          <p:cNvPr id="4" name="Google Shape;70;p1">
            <a:extLst>
              <a:ext uri="{FF2B5EF4-FFF2-40B4-BE49-F238E27FC236}">
                <a16:creationId xmlns:a16="http://schemas.microsoft.com/office/drawing/2014/main" id="{5BFD4256-9A77-8FD2-820F-70693647EBE0}"/>
              </a:ext>
            </a:extLst>
          </p:cNvPr>
          <p:cNvSpPr txBox="1">
            <a:spLocks/>
          </p:cNvSpPr>
          <p:nvPr/>
        </p:nvSpPr>
        <p:spPr>
          <a:xfrm>
            <a:off x="3717565" y="1032591"/>
            <a:ext cx="7743200" cy="1250400"/>
          </a:xfrm>
          <a:prstGeom prst="rect">
            <a:avLst/>
          </a:prstGeom>
          <a:noFill/>
          <a:ln>
            <a:noFill/>
          </a:ln>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4400" b="1" u="sng" kern="1200">
                <a:solidFill>
                  <a:schemeClr val="tx1"/>
                </a:solidFill>
                <a:latin typeface="Arial" panose="020B0604020202020204" pitchFamily="34" charset="0"/>
                <a:ea typeface="+mj-ea"/>
                <a:cs typeface="Arial" panose="020B0604020202020204" pitchFamily="34" charset="0"/>
              </a:defRPr>
            </a:lvl1pPr>
          </a:lstStyle>
          <a:p>
            <a:pPr algn="l">
              <a:lnSpc>
                <a:spcPct val="115000"/>
              </a:lnSpc>
            </a:pPr>
            <a:r>
              <a:rPr lang="en-US" sz="6800" dirty="0">
                <a:solidFill>
                  <a:srgbClr val="1E434C"/>
                </a:solidFill>
              </a:rPr>
              <a:t>air for </a:t>
            </a:r>
          </a:p>
        </p:txBody>
      </p:sp>
      <p:sp>
        <p:nvSpPr>
          <p:cNvPr id="5" name="Google Shape;72;p1">
            <a:extLst>
              <a:ext uri="{FF2B5EF4-FFF2-40B4-BE49-F238E27FC236}">
                <a16:creationId xmlns:a16="http://schemas.microsoft.com/office/drawing/2014/main" id="{8F3FF93D-4671-E97A-D9C0-48D054943233}"/>
              </a:ext>
            </a:extLst>
          </p:cNvPr>
          <p:cNvSpPr txBox="1"/>
          <p:nvPr/>
        </p:nvSpPr>
        <p:spPr>
          <a:xfrm>
            <a:off x="2644765" y="1121391"/>
            <a:ext cx="1072800" cy="1072800"/>
          </a:xfrm>
          <a:prstGeom prst="rect">
            <a:avLst/>
          </a:prstGeom>
          <a:noFill/>
          <a:ln w="76200" cap="flat" cmpd="sng">
            <a:solidFill>
              <a:srgbClr val="1E434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5100"/>
            </a:pPr>
            <a:r>
              <a:rPr lang="en" sz="6800" b="1" dirty="0">
                <a:solidFill>
                  <a:srgbClr val="1E434C"/>
                </a:solidFill>
                <a:latin typeface="Arial"/>
                <a:ea typeface="Arial"/>
                <a:cs typeface="Arial"/>
                <a:sym typeface="Arial"/>
              </a:rPr>
              <a:t>F</a:t>
            </a:r>
            <a:endParaRPr sz="6800" b="1" dirty="0">
              <a:solidFill>
                <a:srgbClr val="1E434C"/>
              </a:solidFill>
              <a:latin typeface="Arial"/>
              <a:ea typeface="Arial"/>
              <a:cs typeface="Arial"/>
              <a:sym typeface="Arial"/>
            </a:endParaRPr>
          </a:p>
        </p:txBody>
      </p:sp>
      <p:sp>
        <p:nvSpPr>
          <p:cNvPr id="6" name="Google Shape;73;p1">
            <a:extLst>
              <a:ext uri="{FF2B5EF4-FFF2-40B4-BE49-F238E27FC236}">
                <a16:creationId xmlns:a16="http://schemas.microsoft.com/office/drawing/2014/main" id="{5AE1ACE7-13E1-C8C6-5145-B663467E7FEE}"/>
              </a:ext>
            </a:extLst>
          </p:cNvPr>
          <p:cNvSpPr txBox="1"/>
          <p:nvPr/>
        </p:nvSpPr>
        <p:spPr>
          <a:xfrm>
            <a:off x="2644765" y="3836424"/>
            <a:ext cx="1072800" cy="1072800"/>
          </a:xfrm>
          <a:prstGeom prst="rect">
            <a:avLst/>
          </a:prstGeom>
          <a:noFill/>
          <a:ln w="76200" cap="flat" cmpd="sng">
            <a:solidFill>
              <a:srgbClr val="1E434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5100"/>
            </a:pPr>
            <a:r>
              <a:rPr lang="en" sz="6800" b="1" dirty="0">
                <a:solidFill>
                  <a:srgbClr val="1E434C"/>
                </a:solidFill>
                <a:latin typeface="Arial"/>
                <a:ea typeface="Arial"/>
                <a:cs typeface="Arial"/>
                <a:sym typeface="Arial"/>
              </a:rPr>
              <a:t>R</a:t>
            </a:r>
            <a:endParaRPr sz="6800" b="1" dirty="0">
              <a:solidFill>
                <a:srgbClr val="1E434C"/>
              </a:solidFill>
              <a:latin typeface="Arial"/>
              <a:ea typeface="Arial"/>
              <a:cs typeface="Arial"/>
              <a:sym typeface="Arial"/>
            </a:endParaRPr>
          </a:p>
        </p:txBody>
      </p:sp>
      <p:sp>
        <p:nvSpPr>
          <p:cNvPr id="7" name="Google Shape;74;p1">
            <a:extLst>
              <a:ext uri="{FF2B5EF4-FFF2-40B4-BE49-F238E27FC236}">
                <a16:creationId xmlns:a16="http://schemas.microsoft.com/office/drawing/2014/main" id="{3FF13242-7591-37FD-FE74-8F510430D496}"/>
              </a:ext>
            </a:extLst>
          </p:cNvPr>
          <p:cNvSpPr txBox="1"/>
          <p:nvPr/>
        </p:nvSpPr>
        <p:spPr>
          <a:xfrm>
            <a:off x="2644765" y="2478908"/>
            <a:ext cx="1072800" cy="1072800"/>
          </a:xfrm>
          <a:prstGeom prst="rect">
            <a:avLst/>
          </a:prstGeom>
          <a:noFill/>
          <a:ln w="76200" cap="flat" cmpd="sng">
            <a:solidFill>
              <a:srgbClr val="1E434C"/>
            </a:solidFill>
            <a:prstDash val="solid"/>
            <a:round/>
            <a:headEnd type="none" w="sm" len="sm"/>
            <a:tailEnd type="none" w="sm" len="sm"/>
          </a:ln>
        </p:spPr>
        <p:txBody>
          <a:bodyPr spcFirstLastPara="1" wrap="square" lIns="121900" tIns="121900" rIns="121900" bIns="121900" anchor="ctr" anchorCtr="0">
            <a:noAutofit/>
          </a:bodyPr>
          <a:lstStyle/>
          <a:p>
            <a:pPr algn="ctr">
              <a:buClr>
                <a:srgbClr val="000000"/>
              </a:buClr>
              <a:buSzPts val="5100"/>
            </a:pPr>
            <a:r>
              <a:rPr lang="en" sz="6800" b="1" dirty="0">
                <a:solidFill>
                  <a:srgbClr val="1E434C"/>
                </a:solidFill>
                <a:latin typeface="Arial"/>
                <a:ea typeface="Arial"/>
                <a:cs typeface="Arial"/>
                <a:sym typeface="Arial"/>
              </a:rPr>
              <a:t>E</a:t>
            </a:r>
            <a:endParaRPr sz="6800" b="1" dirty="0">
              <a:solidFill>
                <a:srgbClr val="1E434C"/>
              </a:solidFill>
              <a:latin typeface="Arial"/>
              <a:ea typeface="Arial"/>
              <a:cs typeface="Arial"/>
              <a:sym typeface="Arial"/>
            </a:endParaRPr>
          </a:p>
        </p:txBody>
      </p:sp>
      <p:sp>
        <p:nvSpPr>
          <p:cNvPr id="8" name="Google Shape;75;p1">
            <a:extLst>
              <a:ext uri="{FF2B5EF4-FFF2-40B4-BE49-F238E27FC236}">
                <a16:creationId xmlns:a16="http://schemas.microsoft.com/office/drawing/2014/main" id="{B00420A4-64BE-B382-1074-1E879996F5BA}"/>
              </a:ext>
            </a:extLst>
          </p:cNvPr>
          <p:cNvSpPr txBox="1">
            <a:spLocks/>
          </p:cNvSpPr>
          <p:nvPr/>
        </p:nvSpPr>
        <p:spPr>
          <a:xfrm>
            <a:off x="3717565" y="3836424"/>
            <a:ext cx="7743200" cy="1072800"/>
          </a:xfrm>
          <a:prstGeom prst="rect">
            <a:avLst/>
          </a:prstGeom>
          <a:noFill/>
          <a:ln>
            <a:noFill/>
          </a:ln>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4400" b="1" u="sng" kern="1200">
                <a:solidFill>
                  <a:schemeClr val="tx1"/>
                </a:solidFill>
                <a:latin typeface="Arial" panose="020B0604020202020204" pitchFamily="34" charset="0"/>
                <a:ea typeface="+mj-ea"/>
                <a:cs typeface="Arial" panose="020B0604020202020204" pitchFamily="34" charset="0"/>
              </a:defRPr>
            </a:lvl1pPr>
          </a:lstStyle>
          <a:p>
            <a:pPr algn="l">
              <a:lnSpc>
                <a:spcPct val="115000"/>
              </a:lnSpc>
            </a:pPr>
            <a:r>
              <a:rPr lang="en-US" sz="6800" dirty="0">
                <a:solidFill>
                  <a:srgbClr val="1E434C"/>
                </a:solidFill>
              </a:rPr>
              <a:t>esearchers</a:t>
            </a:r>
          </a:p>
        </p:txBody>
      </p:sp>
      <p:sp>
        <p:nvSpPr>
          <p:cNvPr id="9" name="Google Shape;76;p1">
            <a:extLst>
              <a:ext uri="{FF2B5EF4-FFF2-40B4-BE49-F238E27FC236}">
                <a16:creationId xmlns:a16="http://schemas.microsoft.com/office/drawing/2014/main" id="{DDBCF642-77B1-3546-1954-04E130300EEC}"/>
              </a:ext>
            </a:extLst>
          </p:cNvPr>
          <p:cNvSpPr txBox="1">
            <a:spLocks/>
          </p:cNvSpPr>
          <p:nvPr/>
        </p:nvSpPr>
        <p:spPr>
          <a:xfrm>
            <a:off x="3717565" y="2425392"/>
            <a:ext cx="7743200" cy="1072800"/>
          </a:xfrm>
          <a:prstGeom prst="rect">
            <a:avLst/>
          </a:prstGeom>
          <a:noFill/>
          <a:ln>
            <a:noFill/>
          </a:ln>
        </p:spPr>
        <p:txBody>
          <a:bodyPr spcFirstLastPara="1" vert="horz" wrap="square" lIns="121900" tIns="121900" rIns="121900" bIns="121900" rtlCol="0" anchor="ctr" anchorCtr="0">
            <a:noAutofit/>
          </a:bodyPr>
          <a:lstStyle>
            <a:lvl1pPr algn="ctr" defTabSz="914400" rtl="0" eaLnBrk="1" latinLnBrk="0" hangingPunct="1">
              <a:lnSpc>
                <a:spcPct val="90000"/>
              </a:lnSpc>
              <a:spcBef>
                <a:spcPct val="0"/>
              </a:spcBef>
              <a:buNone/>
              <a:defRPr sz="4400" b="1" u="sng" kern="1200">
                <a:solidFill>
                  <a:schemeClr val="tx1"/>
                </a:solidFill>
                <a:latin typeface="Arial" panose="020B0604020202020204" pitchFamily="34" charset="0"/>
                <a:ea typeface="+mj-ea"/>
                <a:cs typeface="Arial" panose="020B0604020202020204" pitchFamily="34" charset="0"/>
              </a:defRPr>
            </a:lvl1pPr>
          </a:lstStyle>
          <a:p>
            <a:pPr algn="l">
              <a:lnSpc>
                <a:spcPct val="115000"/>
              </a:lnSpc>
            </a:pPr>
            <a:r>
              <a:rPr lang="en-US" sz="6800" dirty="0">
                <a:solidFill>
                  <a:srgbClr val="1E434C"/>
                </a:solidFill>
              </a:rPr>
              <a:t>merging </a:t>
            </a:r>
          </a:p>
        </p:txBody>
      </p:sp>
      <p:pic>
        <p:nvPicPr>
          <p:cNvPr id="10" name="Picture 9" descr="A picture containing logo&#10;&#10;Description automatically generated">
            <a:extLst>
              <a:ext uri="{FF2B5EF4-FFF2-40B4-BE49-F238E27FC236}">
                <a16:creationId xmlns:a16="http://schemas.microsoft.com/office/drawing/2014/main" id="{5B8DC706-20EF-C3F5-BE70-7FA5EAD58594}"/>
              </a:ext>
            </a:extLst>
          </p:cNvPr>
          <p:cNvPicPr>
            <a:picLocks noChangeAspect="1"/>
          </p:cNvPicPr>
          <p:nvPr/>
        </p:nvPicPr>
        <p:blipFill rotWithShape="1">
          <a:blip r:embed="rId4"/>
          <a:srcRect l="33960" t="14088" r="41625" b="28895"/>
          <a:stretch/>
        </p:blipFill>
        <p:spPr>
          <a:xfrm>
            <a:off x="7428607" y="714834"/>
            <a:ext cx="2118628" cy="2783141"/>
          </a:xfrm>
          <a:prstGeom prst="rect">
            <a:avLst/>
          </a:prstGeom>
        </p:spPr>
      </p:pic>
      <p:sp>
        <p:nvSpPr>
          <p:cNvPr id="11" name="TextBox 10">
            <a:extLst>
              <a:ext uri="{FF2B5EF4-FFF2-40B4-BE49-F238E27FC236}">
                <a16:creationId xmlns:a16="http://schemas.microsoft.com/office/drawing/2014/main" id="{99DA8657-DCBB-B504-C3AA-76C6E75FA5E6}"/>
              </a:ext>
            </a:extLst>
          </p:cNvPr>
          <p:cNvSpPr txBox="1"/>
          <p:nvPr/>
        </p:nvSpPr>
        <p:spPr>
          <a:xfrm>
            <a:off x="3078398" y="5156414"/>
            <a:ext cx="5784469" cy="954107"/>
          </a:xfrm>
          <a:prstGeom prst="rect">
            <a:avLst/>
          </a:prstGeom>
          <a:noFill/>
        </p:spPr>
        <p:txBody>
          <a:bodyPr wrap="none" rtlCol="0">
            <a:spAutoFit/>
          </a:bodyPr>
          <a:lstStyle/>
          <a:p>
            <a:pPr algn="ctr"/>
            <a:r>
              <a:rPr lang="en-US" sz="2800" b="1" dirty="0">
                <a:solidFill>
                  <a:srgbClr val="8D230F"/>
                </a:solidFill>
                <a:latin typeface="Arial" panose="020B0604020202020204" pitchFamily="34" charset="0"/>
                <a:cs typeface="Arial" panose="020B0604020202020204" pitchFamily="34" charset="0"/>
              </a:rPr>
              <a:t>Mentorship Session 5</a:t>
            </a:r>
          </a:p>
          <a:p>
            <a:pPr algn="ctr"/>
            <a:r>
              <a:rPr lang="en-US" sz="2800" b="1" i="0" dirty="0">
                <a:solidFill>
                  <a:srgbClr val="8D230F"/>
                </a:solidFill>
                <a:effectLst/>
                <a:latin typeface="Arial" panose="020B0604020202020204" pitchFamily="34" charset="0"/>
              </a:rPr>
              <a:t>Analyzing Your Data and Results</a:t>
            </a:r>
            <a:endParaRPr lang="en-US" sz="2800" b="1" dirty="0">
              <a:solidFill>
                <a:srgbClr val="8D230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56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58C6-1741-9854-FD72-12ADB93E2188}"/>
              </a:ext>
            </a:extLst>
          </p:cNvPr>
          <p:cNvSpPr>
            <a:spLocks noGrp="1"/>
          </p:cNvSpPr>
          <p:nvPr>
            <p:ph type="title"/>
          </p:nvPr>
        </p:nvSpPr>
        <p:spPr/>
        <p:txBody>
          <a:bodyPr/>
          <a:lstStyle/>
          <a:p>
            <a:r>
              <a:rPr lang="en-US" dirty="0">
                <a:solidFill>
                  <a:srgbClr val="1E434C"/>
                </a:solidFill>
              </a:rPr>
              <a:t>ICEBREAKER</a:t>
            </a:r>
          </a:p>
        </p:txBody>
      </p:sp>
      <p:sp>
        <p:nvSpPr>
          <p:cNvPr id="3" name="Content Placeholder 2">
            <a:extLst>
              <a:ext uri="{FF2B5EF4-FFF2-40B4-BE49-F238E27FC236}">
                <a16:creationId xmlns:a16="http://schemas.microsoft.com/office/drawing/2014/main" id="{BB2E3FEA-7CBE-DD74-9398-C41A086F1FD6}"/>
              </a:ext>
            </a:extLst>
          </p:cNvPr>
          <p:cNvSpPr>
            <a:spLocks noGrp="1"/>
          </p:cNvSpPr>
          <p:nvPr>
            <p:ph idx="1"/>
          </p:nvPr>
        </p:nvSpPr>
        <p:spPr/>
        <p:txBody>
          <a:bodyPr/>
          <a:lstStyle/>
          <a:p>
            <a:r>
              <a:rPr lang="en-US" b="1" dirty="0">
                <a:solidFill>
                  <a:srgbClr val="307A8C"/>
                </a:solidFill>
              </a:rPr>
              <a:t>Introduce yourself: say your name, grade, and school</a:t>
            </a:r>
          </a:p>
          <a:p>
            <a:r>
              <a:rPr lang="en-US" b="1" dirty="0">
                <a:solidFill>
                  <a:srgbClr val="307A8C"/>
                </a:solidFill>
              </a:rPr>
              <a:t>Tell us what new thing you learned from your FER experiment</a:t>
            </a:r>
          </a:p>
        </p:txBody>
      </p:sp>
    </p:spTree>
    <p:extLst>
      <p:ext uri="{BB962C8B-B14F-4D97-AF65-F5344CB8AC3E}">
        <p14:creationId xmlns:p14="http://schemas.microsoft.com/office/powerpoint/2010/main" val="325901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AC60-20B0-7963-F6BF-25C6FE9D37E5}"/>
              </a:ext>
            </a:extLst>
          </p:cNvPr>
          <p:cNvSpPr>
            <a:spLocks noGrp="1"/>
          </p:cNvSpPr>
          <p:nvPr>
            <p:ph type="title"/>
          </p:nvPr>
        </p:nvSpPr>
        <p:spPr/>
        <p:txBody>
          <a:bodyPr/>
          <a:lstStyle/>
          <a:p>
            <a:r>
              <a:rPr lang="en-US" dirty="0">
                <a:solidFill>
                  <a:srgbClr val="1E434C"/>
                </a:solidFill>
              </a:rPr>
              <a:t>Let’s analyze your experiments</a:t>
            </a:r>
          </a:p>
        </p:txBody>
      </p:sp>
      <p:pic>
        <p:nvPicPr>
          <p:cNvPr id="3" name="Picture 2">
            <a:extLst>
              <a:ext uri="{FF2B5EF4-FFF2-40B4-BE49-F238E27FC236}">
                <a16:creationId xmlns:a16="http://schemas.microsoft.com/office/drawing/2014/main" id="{A9F2362B-F85D-462F-4FC8-B8899E5A4D04}"/>
              </a:ext>
            </a:extLst>
          </p:cNvPr>
          <p:cNvPicPr>
            <a:picLocks noChangeAspect="1"/>
          </p:cNvPicPr>
          <p:nvPr/>
        </p:nvPicPr>
        <p:blipFill>
          <a:blip r:embed="rId3"/>
          <a:stretch>
            <a:fillRect/>
          </a:stretch>
        </p:blipFill>
        <p:spPr>
          <a:xfrm>
            <a:off x="2943860" y="1512071"/>
            <a:ext cx="6304280" cy="4795387"/>
          </a:xfrm>
          <a:prstGeom prst="rect">
            <a:avLst/>
          </a:prstGeom>
        </p:spPr>
      </p:pic>
    </p:spTree>
    <p:extLst>
      <p:ext uri="{BB962C8B-B14F-4D97-AF65-F5344CB8AC3E}">
        <p14:creationId xmlns:p14="http://schemas.microsoft.com/office/powerpoint/2010/main" val="941334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BECD-08C9-6978-D2DF-F258EC96B124}"/>
              </a:ext>
            </a:extLst>
          </p:cNvPr>
          <p:cNvSpPr>
            <a:spLocks noGrp="1"/>
          </p:cNvSpPr>
          <p:nvPr>
            <p:ph type="title"/>
          </p:nvPr>
        </p:nvSpPr>
        <p:spPr>
          <a:xfrm>
            <a:off x="1041192" y="2511661"/>
            <a:ext cx="10109616" cy="1185957"/>
          </a:xfrm>
        </p:spPr>
        <p:txBody>
          <a:bodyPr>
            <a:normAutofit fontScale="90000"/>
          </a:bodyPr>
          <a:lstStyle/>
          <a:p>
            <a:r>
              <a:rPr lang="en-US" dirty="0">
                <a:solidFill>
                  <a:srgbClr val="1E434C"/>
                </a:solidFill>
              </a:rPr>
              <a:t>SHOW US SOME DATA!!!</a:t>
            </a:r>
            <a:br>
              <a:rPr lang="en-US" dirty="0">
                <a:solidFill>
                  <a:srgbClr val="1E434C"/>
                </a:solidFill>
              </a:rPr>
            </a:br>
            <a:br>
              <a:rPr lang="en-US" dirty="0">
                <a:solidFill>
                  <a:srgbClr val="1E434C"/>
                </a:solidFill>
              </a:rPr>
            </a:br>
            <a:r>
              <a:rPr lang="en-US" u="none" dirty="0">
                <a:solidFill>
                  <a:srgbClr val="1E434C"/>
                </a:solidFill>
              </a:rPr>
              <a:t>CHECK OUT THE TUTORIALS TO MAKE OTHER FIGURES OF YOUR DATA</a:t>
            </a:r>
          </a:p>
        </p:txBody>
      </p:sp>
    </p:spTree>
    <p:extLst>
      <p:ext uri="{BB962C8B-B14F-4D97-AF65-F5344CB8AC3E}">
        <p14:creationId xmlns:p14="http://schemas.microsoft.com/office/powerpoint/2010/main" val="385854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2643-744F-636E-6F1B-C7F737E058AC}"/>
              </a:ext>
            </a:extLst>
          </p:cNvPr>
          <p:cNvSpPr>
            <a:spLocks noGrp="1"/>
          </p:cNvSpPr>
          <p:nvPr>
            <p:ph type="title"/>
          </p:nvPr>
        </p:nvSpPr>
        <p:spPr>
          <a:xfrm>
            <a:off x="1041192" y="397853"/>
            <a:ext cx="10109616" cy="1185957"/>
          </a:xfrm>
        </p:spPr>
        <p:txBody>
          <a:bodyPr/>
          <a:lstStyle/>
          <a:p>
            <a:r>
              <a:rPr lang="en-US" dirty="0">
                <a:solidFill>
                  <a:srgbClr val="1E434C"/>
                </a:solidFill>
              </a:rPr>
              <a:t>What’s Next??</a:t>
            </a:r>
          </a:p>
        </p:txBody>
      </p:sp>
      <p:pic>
        <p:nvPicPr>
          <p:cNvPr id="4" name="Picture 3">
            <a:extLst>
              <a:ext uri="{FF2B5EF4-FFF2-40B4-BE49-F238E27FC236}">
                <a16:creationId xmlns:a16="http://schemas.microsoft.com/office/drawing/2014/main" id="{0E7DE8F0-11B9-F6BB-5FF8-5D7E608E53C9}"/>
              </a:ext>
            </a:extLst>
          </p:cNvPr>
          <p:cNvPicPr>
            <a:picLocks noChangeAspect="1"/>
          </p:cNvPicPr>
          <p:nvPr/>
        </p:nvPicPr>
        <p:blipFill>
          <a:blip r:embed="rId3"/>
          <a:stretch>
            <a:fillRect/>
          </a:stretch>
        </p:blipFill>
        <p:spPr>
          <a:xfrm>
            <a:off x="1601566" y="1515322"/>
            <a:ext cx="3707316" cy="4134172"/>
          </a:xfrm>
          <a:prstGeom prst="rect">
            <a:avLst/>
          </a:prstGeom>
        </p:spPr>
      </p:pic>
      <p:pic>
        <p:nvPicPr>
          <p:cNvPr id="5" name="Picture 4">
            <a:extLst>
              <a:ext uri="{FF2B5EF4-FFF2-40B4-BE49-F238E27FC236}">
                <a16:creationId xmlns:a16="http://schemas.microsoft.com/office/drawing/2014/main" id="{EBC03985-05F5-EC9F-B574-EC45A207B7EE}"/>
              </a:ext>
            </a:extLst>
          </p:cNvPr>
          <p:cNvPicPr>
            <a:picLocks noChangeAspect="1"/>
          </p:cNvPicPr>
          <p:nvPr/>
        </p:nvPicPr>
        <p:blipFill>
          <a:blip r:embed="rId4"/>
          <a:stretch>
            <a:fillRect/>
          </a:stretch>
        </p:blipFill>
        <p:spPr>
          <a:xfrm>
            <a:off x="6686308" y="1817614"/>
            <a:ext cx="3545712" cy="3598075"/>
          </a:xfrm>
          <a:prstGeom prst="rect">
            <a:avLst/>
          </a:prstGeom>
        </p:spPr>
      </p:pic>
    </p:spTree>
    <p:extLst>
      <p:ext uri="{BB962C8B-B14F-4D97-AF65-F5344CB8AC3E}">
        <p14:creationId xmlns:p14="http://schemas.microsoft.com/office/powerpoint/2010/main" val="3715190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405C4-F4E0-F803-17DD-3617B46C912E}"/>
              </a:ext>
            </a:extLst>
          </p:cNvPr>
          <p:cNvSpPr>
            <a:spLocks noGrp="1"/>
          </p:cNvSpPr>
          <p:nvPr>
            <p:ph type="title"/>
          </p:nvPr>
        </p:nvSpPr>
        <p:spPr>
          <a:xfrm>
            <a:off x="1041192" y="3922811"/>
            <a:ext cx="10109616" cy="1185957"/>
          </a:xfrm>
        </p:spPr>
        <p:txBody>
          <a:bodyPr>
            <a:normAutofit fontScale="90000"/>
          </a:bodyPr>
          <a:lstStyle/>
          <a:p>
            <a:r>
              <a:rPr lang="en-US" dirty="0"/>
              <a:t>Any Questions?</a:t>
            </a:r>
            <a:br>
              <a:rPr lang="en-US" dirty="0"/>
            </a:br>
            <a:r>
              <a:rPr lang="en-US" dirty="0"/>
              <a:t>Contact Us</a:t>
            </a:r>
            <a:br>
              <a:rPr lang="en-US" dirty="0"/>
            </a:br>
            <a:br>
              <a:rPr lang="en-US" dirty="0"/>
            </a:br>
            <a:br>
              <a:rPr lang="en-US" sz="2800" u="none" dirty="0"/>
            </a:br>
            <a:r>
              <a:rPr lang="en-US" sz="2800" u="none" dirty="0"/>
              <a:t>Organization Contact: </a:t>
            </a:r>
            <a:r>
              <a:rPr lang="en-US" sz="2800" u="none" dirty="0">
                <a:hlinkClick r:id="rId3"/>
              </a:rPr>
              <a:t>mentorship.fer@gmail.com</a:t>
            </a:r>
            <a:br>
              <a:rPr lang="en-US" sz="2800" u="none" dirty="0"/>
            </a:br>
            <a:r>
              <a:rPr lang="en-US" sz="2800" u="none" dirty="0"/>
              <a:t>Organization Website: </a:t>
            </a:r>
            <a:r>
              <a:rPr lang="en-US" sz="2800" u="none" dirty="0">
                <a:hlinkClick r:id="rId4"/>
              </a:rPr>
              <a:t>scienceFER.org</a:t>
            </a:r>
            <a:endParaRPr lang="en-US" dirty="0"/>
          </a:p>
        </p:txBody>
      </p:sp>
      <p:pic>
        <p:nvPicPr>
          <p:cNvPr id="4" name="Picture 3" descr="A picture containing logo&#10;&#10;Description automatically generated">
            <a:extLst>
              <a:ext uri="{FF2B5EF4-FFF2-40B4-BE49-F238E27FC236}">
                <a16:creationId xmlns:a16="http://schemas.microsoft.com/office/drawing/2014/main" id="{7A1620F8-CB19-0803-1336-20A6D9628C61}"/>
              </a:ext>
            </a:extLst>
          </p:cNvPr>
          <p:cNvPicPr>
            <a:picLocks noChangeAspect="1"/>
          </p:cNvPicPr>
          <p:nvPr/>
        </p:nvPicPr>
        <p:blipFill rotWithShape="1">
          <a:blip r:embed="rId5"/>
          <a:srcRect l="33960" t="14088" r="41625" b="28895"/>
          <a:stretch/>
        </p:blipFill>
        <p:spPr>
          <a:xfrm>
            <a:off x="5244552" y="427205"/>
            <a:ext cx="1702896" cy="2237013"/>
          </a:xfrm>
          <a:prstGeom prst="rect">
            <a:avLst/>
          </a:prstGeom>
        </p:spPr>
      </p:pic>
    </p:spTree>
    <p:extLst>
      <p:ext uri="{BB962C8B-B14F-4D97-AF65-F5344CB8AC3E}">
        <p14:creationId xmlns:p14="http://schemas.microsoft.com/office/powerpoint/2010/main" val="313374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22;g101be71dec7_0_2">
            <a:extLst>
              <a:ext uri="{FF2B5EF4-FFF2-40B4-BE49-F238E27FC236}">
                <a16:creationId xmlns:a16="http://schemas.microsoft.com/office/drawing/2014/main" id="{DBD5BD8B-33E7-39B6-0CE4-F6F4A6B2FBD3}"/>
              </a:ext>
            </a:extLst>
          </p:cNvPr>
          <p:cNvSpPr txBox="1"/>
          <p:nvPr/>
        </p:nvSpPr>
        <p:spPr>
          <a:xfrm>
            <a:off x="1790488" y="714173"/>
            <a:ext cx="8611024" cy="69246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3300" b="1" u="sng" dirty="0">
                <a:solidFill>
                  <a:srgbClr val="1E434C"/>
                </a:solidFill>
                <a:latin typeface="Arial" panose="020B0604020202020204" pitchFamily="34" charset="0"/>
                <a:ea typeface="Roboto Slab"/>
                <a:cs typeface="Arial" panose="020B0604020202020204" pitchFamily="34" charset="0"/>
                <a:sym typeface="Roboto Slab"/>
              </a:rPr>
              <a:t>LET’S REVIEW THE SCIENTIFIC METHOD</a:t>
            </a:r>
            <a:endParaRPr sz="3300" b="1" u="sng" dirty="0">
              <a:solidFill>
                <a:srgbClr val="1E434C"/>
              </a:solidFill>
              <a:latin typeface="Arial" panose="020B0604020202020204" pitchFamily="34" charset="0"/>
              <a:ea typeface="Roboto Slab"/>
              <a:cs typeface="Arial" panose="020B0604020202020204" pitchFamily="34" charset="0"/>
              <a:sym typeface="Roboto Slab"/>
            </a:endParaRPr>
          </a:p>
        </p:txBody>
      </p:sp>
      <p:sp>
        <p:nvSpPr>
          <p:cNvPr id="43" name="Google Shape;123;g101be71dec7_0_2">
            <a:extLst>
              <a:ext uri="{FF2B5EF4-FFF2-40B4-BE49-F238E27FC236}">
                <a16:creationId xmlns:a16="http://schemas.microsoft.com/office/drawing/2014/main" id="{01FBE216-E61B-1286-2EB4-EDE5817A3456}"/>
              </a:ext>
            </a:extLst>
          </p:cNvPr>
          <p:cNvSpPr/>
          <p:nvPr/>
        </p:nvSpPr>
        <p:spPr>
          <a:xfrm>
            <a:off x="4870090" y="2465032"/>
            <a:ext cx="1905000" cy="812100"/>
          </a:xfrm>
          <a:prstGeom prst="roundRect">
            <a:avLst>
              <a:gd name="adj" fmla="val 16667"/>
            </a:avLst>
          </a:prstGeom>
          <a:solidFill>
            <a:schemeClr val="lt1"/>
          </a:solidFill>
          <a:ln w="76200" cap="flat" cmpd="sng">
            <a:solidFill>
              <a:srgbClr val="8D230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OBSERVATION/</a:t>
            </a:r>
            <a:endParaRPr sz="1600" b="1" dirty="0">
              <a:solidFill>
                <a:srgbClr val="307A8C"/>
              </a:solidFill>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QUESTION</a:t>
            </a:r>
            <a:endParaRPr sz="1600" b="1" dirty="0">
              <a:solidFill>
                <a:srgbClr val="307A8C"/>
              </a:solidFill>
              <a:latin typeface="Arial" panose="020B0604020202020204" pitchFamily="34" charset="0"/>
              <a:cs typeface="Arial" panose="020B0604020202020204" pitchFamily="34" charset="0"/>
            </a:endParaRPr>
          </a:p>
        </p:txBody>
      </p:sp>
      <p:sp>
        <p:nvSpPr>
          <p:cNvPr id="44" name="Google Shape;124;g101be71dec7_0_2">
            <a:extLst>
              <a:ext uri="{FF2B5EF4-FFF2-40B4-BE49-F238E27FC236}">
                <a16:creationId xmlns:a16="http://schemas.microsoft.com/office/drawing/2014/main" id="{E7022740-ED8C-0BBB-1946-CBF6E85330EC}"/>
              </a:ext>
            </a:extLst>
          </p:cNvPr>
          <p:cNvSpPr/>
          <p:nvPr/>
        </p:nvSpPr>
        <p:spPr>
          <a:xfrm>
            <a:off x="4870090" y="4956182"/>
            <a:ext cx="1905000" cy="812100"/>
          </a:xfrm>
          <a:prstGeom prst="roundRect">
            <a:avLst>
              <a:gd name="adj" fmla="val 16667"/>
            </a:avLst>
          </a:prstGeom>
          <a:solidFill>
            <a:schemeClr val="lt1"/>
          </a:solidFill>
          <a:ln w="76200" cap="flat" cmpd="sng">
            <a:solidFill>
              <a:srgbClr val="1E43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A8C"/>
                </a:solidFill>
                <a:latin typeface="Arial" panose="020B0604020202020204" pitchFamily="34" charset="0"/>
                <a:cs typeface="Arial" panose="020B0604020202020204" pitchFamily="34" charset="0"/>
              </a:rPr>
              <a:t>EXPERIMENT</a:t>
            </a:r>
            <a:endParaRPr sz="1600" b="1">
              <a:solidFill>
                <a:srgbClr val="307A8C"/>
              </a:solidFill>
              <a:latin typeface="Arial" panose="020B0604020202020204" pitchFamily="34" charset="0"/>
              <a:cs typeface="Arial" panose="020B0604020202020204" pitchFamily="34" charset="0"/>
            </a:endParaRPr>
          </a:p>
        </p:txBody>
      </p:sp>
      <p:sp>
        <p:nvSpPr>
          <p:cNvPr id="45" name="Google Shape;125;g101be71dec7_0_2">
            <a:extLst>
              <a:ext uri="{FF2B5EF4-FFF2-40B4-BE49-F238E27FC236}">
                <a16:creationId xmlns:a16="http://schemas.microsoft.com/office/drawing/2014/main" id="{F0733CCA-4453-95AE-ABB1-2D1DFF645F95}"/>
              </a:ext>
            </a:extLst>
          </p:cNvPr>
          <p:cNvSpPr/>
          <p:nvPr/>
        </p:nvSpPr>
        <p:spPr>
          <a:xfrm>
            <a:off x="8444337" y="3649557"/>
            <a:ext cx="1905000" cy="812100"/>
          </a:xfrm>
          <a:prstGeom prst="roundRect">
            <a:avLst>
              <a:gd name="adj" fmla="val 16667"/>
            </a:avLst>
          </a:prstGeom>
          <a:solidFill>
            <a:schemeClr val="lt1"/>
          </a:solidFill>
          <a:ln w="76200" cap="flat" cmpd="sng">
            <a:solidFill>
              <a:srgbClr val="FEA9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HYPOTHESIS</a:t>
            </a:r>
            <a:endParaRPr sz="1600" b="1" dirty="0">
              <a:solidFill>
                <a:srgbClr val="307A8C"/>
              </a:solidFill>
              <a:latin typeface="Arial" panose="020B0604020202020204" pitchFamily="34" charset="0"/>
              <a:cs typeface="Arial" panose="020B0604020202020204" pitchFamily="34" charset="0"/>
            </a:endParaRPr>
          </a:p>
        </p:txBody>
      </p:sp>
      <p:sp>
        <p:nvSpPr>
          <p:cNvPr id="46" name="Google Shape;126;g101be71dec7_0_2">
            <a:extLst>
              <a:ext uri="{FF2B5EF4-FFF2-40B4-BE49-F238E27FC236}">
                <a16:creationId xmlns:a16="http://schemas.microsoft.com/office/drawing/2014/main" id="{E3F96147-4DDB-1924-BAFF-53C6AEC0C2B2}"/>
              </a:ext>
            </a:extLst>
          </p:cNvPr>
          <p:cNvSpPr/>
          <p:nvPr/>
        </p:nvSpPr>
        <p:spPr>
          <a:xfrm>
            <a:off x="1625715" y="3654907"/>
            <a:ext cx="1905000" cy="812100"/>
          </a:xfrm>
          <a:prstGeom prst="roundRect">
            <a:avLst>
              <a:gd name="adj" fmla="val 16667"/>
            </a:avLst>
          </a:prstGeom>
          <a:solidFill>
            <a:schemeClr val="lt1"/>
          </a:solidFill>
          <a:ln w="76200" cap="flat" cmpd="sng">
            <a:solidFill>
              <a:srgbClr val="307A8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A8C"/>
                </a:solidFill>
                <a:latin typeface="Arial" panose="020B0604020202020204" pitchFamily="34" charset="0"/>
                <a:cs typeface="Arial" panose="020B0604020202020204" pitchFamily="34" charset="0"/>
              </a:rPr>
              <a:t>ANALYZE RESULTS</a:t>
            </a:r>
            <a:endParaRPr sz="1600" b="1">
              <a:solidFill>
                <a:srgbClr val="307A8C"/>
              </a:solidFill>
              <a:latin typeface="Arial" panose="020B0604020202020204" pitchFamily="34" charset="0"/>
              <a:cs typeface="Arial" panose="020B0604020202020204" pitchFamily="34" charset="0"/>
            </a:endParaRPr>
          </a:p>
        </p:txBody>
      </p:sp>
      <p:cxnSp>
        <p:nvCxnSpPr>
          <p:cNvPr id="47" name="Google Shape;127;g101be71dec7_0_2">
            <a:extLst>
              <a:ext uri="{FF2B5EF4-FFF2-40B4-BE49-F238E27FC236}">
                <a16:creationId xmlns:a16="http://schemas.microsoft.com/office/drawing/2014/main" id="{371B98B0-BDBD-8753-6548-148634294247}"/>
              </a:ext>
            </a:extLst>
          </p:cNvPr>
          <p:cNvCxnSpPr>
            <a:stCxn id="43" idx="3"/>
            <a:endCxn id="45" idx="0"/>
          </p:cNvCxnSpPr>
          <p:nvPr/>
        </p:nvCxnSpPr>
        <p:spPr>
          <a:xfrm>
            <a:off x="6775090" y="2871082"/>
            <a:ext cx="2621747" cy="778475"/>
          </a:xfrm>
          <a:prstGeom prst="curvedConnector2">
            <a:avLst/>
          </a:prstGeom>
          <a:noFill/>
          <a:ln w="76200" cap="flat" cmpd="sng">
            <a:solidFill>
              <a:srgbClr val="8D230F"/>
            </a:solidFill>
            <a:prstDash val="solid"/>
            <a:round/>
            <a:headEnd type="none" w="med" len="med"/>
            <a:tailEnd type="triangle" w="med" len="med"/>
          </a:ln>
        </p:spPr>
      </p:cxnSp>
      <p:cxnSp>
        <p:nvCxnSpPr>
          <p:cNvPr id="48" name="Google Shape;128;g101be71dec7_0_2">
            <a:extLst>
              <a:ext uri="{FF2B5EF4-FFF2-40B4-BE49-F238E27FC236}">
                <a16:creationId xmlns:a16="http://schemas.microsoft.com/office/drawing/2014/main" id="{B6BF8E68-D1D4-6CA2-B41E-7D66A37B64E9}"/>
              </a:ext>
            </a:extLst>
          </p:cNvPr>
          <p:cNvCxnSpPr>
            <a:stCxn id="45" idx="2"/>
            <a:endCxn id="44" idx="3"/>
          </p:cNvCxnSpPr>
          <p:nvPr/>
        </p:nvCxnSpPr>
        <p:spPr>
          <a:xfrm rot="5400000">
            <a:off x="7635677" y="3601071"/>
            <a:ext cx="900575" cy="2621747"/>
          </a:xfrm>
          <a:prstGeom prst="curvedConnector2">
            <a:avLst/>
          </a:prstGeom>
          <a:noFill/>
          <a:ln w="76200" cap="flat" cmpd="sng">
            <a:solidFill>
              <a:srgbClr val="FEA905"/>
            </a:solidFill>
            <a:prstDash val="solid"/>
            <a:round/>
            <a:headEnd type="none" w="med" len="med"/>
            <a:tailEnd type="triangle" w="med" len="med"/>
          </a:ln>
        </p:spPr>
      </p:cxnSp>
      <p:cxnSp>
        <p:nvCxnSpPr>
          <p:cNvPr id="49" name="Google Shape;129;g101be71dec7_0_2">
            <a:extLst>
              <a:ext uri="{FF2B5EF4-FFF2-40B4-BE49-F238E27FC236}">
                <a16:creationId xmlns:a16="http://schemas.microsoft.com/office/drawing/2014/main" id="{A1FB9440-4782-C5A6-D88E-C6E68E0278BA}"/>
              </a:ext>
            </a:extLst>
          </p:cNvPr>
          <p:cNvCxnSpPr>
            <a:stCxn id="44" idx="1"/>
            <a:endCxn id="46" idx="2"/>
          </p:cNvCxnSpPr>
          <p:nvPr/>
        </p:nvCxnSpPr>
        <p:spPr>
          <a:xfrm rot="10800000">
            <a:off x="2578216" y="4467008"/>
            <a:ext cx="2291875" cy="895225"/>
          </a:xfrm>
          <a:prstGeom prst="curvedConnector2">
            <a:avLst/>
          </a:prstGeom>
          <a:noFill/>
          <a:ln w="76200" cap="flat" cmpd="sng">
            <a:solidFill>
              <a:srgbClr val="1E434C"/>
            </a:solidFill>
            <a:prstDash val="solid"/>
            <a:round/>
            <a:headEnd type="none" w="med" len="med"/>
            <a:tailEnd type="triangle" w="med" len="med"/>
          </a:ln>
        </p:spPr>
      </p:cxnSp>
      <p:cxnSp>
        <p:nvCxnSpPr>
          <p:cNvPr id="50" name="Google Shape;130;g101be71dec7_0_2">
            <a:extLst>
              <a:ext uri="{FF2B5EF4-FFF2-40B4-BE49-F238E27FC236}">
                <a16:creationId xmlns:a16="http://schemas.microsoft.com/office/drawing/2014/main" id="{8E7D931C-5E29-3EC4-11C0-264A00585041}"/>
              </a:ext>
            </a:extLst>
          </p:cNvPr>
          <p:cNvCxnSpPr>
            <a:cxnSpLocks/>
            <a:stCxn id="46" idx="0"/>
            <a:endCxn id="43" idx="1"/>
          </p:cNvCxnSpPr>
          <p:nvPr/>
        </p:nvCxnSpPr>
        <p:spPr>
          <a:xfrm rot="5400000" flipH="1" flipV="1">
            <a:off x="3332240" y="2117058"/>
            <a:ext cx="783825" cy="2291875"/>
          </a:xfrm>
          <a:prstGeom prst="curvedConnector2">
            <a:avLst/>
          </a:prstGeom>
          <a:noFill/>
          <a:ln w="76200" cap="flat" cmpd="sng">
            <a:solidFill>
              <a:srgbClr val="307A8C"/>
            </a:solidFill>
            <a:prstDash val="solid"/>
            <a:round/>
            <a:headEnd type="none" w="med" len="med"/>
            <a:tailEnd type="triangle" w="med" len="med"/>
          </a:ln>
        </p:spPr>
      </p:cxnSp>
      <p:cxnSp>
        <p:nvCxnSpPr>
          <p:cNvPr id="51" name="Google Shape;131;g101be71dec7_0_2">
            <a:extLst>
              <a:ext uri="{FF2B5EF4-FFF2-40B4-BE49-F238E27FC236}">
                <a16:creationId xmlns:a16="http://schemas.microsoft.com/office/drawing/2014/main" id="{DD23C449-8E7E-AC43-D9FF-999A064F8428}"/>
              </a:ext>
            </a:extLst>
          </p:cNvPr>
          <p:cNvCxnSpPr>
            <a:cxnSpLocks/>
          </p:cNvCxnSpPr>
          <p:nvPr/>
        </p:nvCxnSpPr>
        <p:spPr>
          <a:xfrm>
            <a:off x="3586441" y="3794533"/>
            <a:ext cx="4844248" cy="439210"/>
          </a:xfrm>
          <a:prstGeom prst="curvedConnector3">
            <a:avLst>
              <a:gd name="adj1" fmla="val 50000"/>
            </a:avLst>
          </a:prstGeom>
          <a:noFill/>
          <a:ln w="76200" cap="flat" cmpd="sng">
            <a:solidFill>
              <a:schemeClr val="bg1">
                <a:lumMod val="85000"/>
              </a:schemeClr>
            </a:solidFill>
            <a:prstDash val="sysDash"/>
            <a:round/>
            <a:headEnd type="none" w="med" len="med"/>
            <a:tailEnd type="triangle" w="med" len="med"/>
          </a:ln>
        </p:spPr>
      </p:cxnSp>
      <p:sp>
        <p:nvSpPr>
          <p:cNvPr id="2" name="Oval 1">
            <a:extLst>
              <a:ext uri="{FF2B5EF4-FFF2-40B4-BE49-F238E27FC236}">
                <a16:creationId xmlns:a16="http://schemas.microsoft.com/office/drawing/2014/main" id="{70611AED-2EAF-364A-5352-63FDB632A293}"/>
              </a:ext>
            </a:extLst>
          </p:cNvPr>
          <p:cNvSpPr/>
          <p:nvPr/>
        </p:nvSpPr>
        <p:spPr>
          <a:xfrm>
            <a:off x="4680265" y="2278649"/>
            <a:ext cx="348750" cy="350539"/>
          </a:xfrm>
          <a:prstGeom prst="ellipse">
            <a:avLst/>
          </a:prstGeom>
          <a:solidFill>
            <a:srgbClr val="8D230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3" name="Oval 2">
            <a:extLst>
              <a:ext uri="{FF2B5EF4-FFF2-40B4-BE49-F238E27FC236}">
                <a16:creationId xmlns:a16="http://schemas.microsoft.com/office/drawing/2014/main" id="{75FCC4E1-18DE-A8F9-0FEC-414D9E8BDEA2}"/>
              </a:ext>
            </a:extLst>
          </p:cNvPr>
          <p:cNvSpPr/>
          <p:nvPr/>
        </p:nvSpPr>
        <p:spPr>
          <a:xfrm>
            <a:off x="8269962" y="3454352"/>
            <a:ext cx="348750" cy="350539"/>
          </a:xfrm>
          <a:prstGeom prst="ellipse">
            <a:avLst/>
          </a:prstGeom>
          <a:solidFill>
            <a:srgbClr val="FEA9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sp>
        <p:nvSpPr>
          <p:cNvPr id="5" name="Oval 4">
            <a:extLst>
              <a:ext uri="{FF2B5EF4-FFF2-40B4-BE49-F238E27FC236}">
                <a16:creationId xmlns:a16="http://schemas.microsoft.com/office/drawing/2014/main" id="{E3ABE83F-8C25-2D8A-ED35-653D18D89340}"/>
              </a:ext>
            </a:extLst>
          </p:cNvPr>
          <p:cNvSpPr/>
          <p:nvPr/>
        </p:nvSpPr>
        <p:spPr>
          <a:xfrm>
            <a:off x="4743813" y="4848639"/>
            <a:ext cx="348750" cy="350539"/>
          </a:xfrm>
          <a:prstGeom prst="ellipse">
            <a:avLst/>
          </a:prstGeom>
          <a:solidFill>
            <a:srgbClr val="1E434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sp>
        <p:nvSpPr>
          <p:cNvPr id="6" name="Oval 5">
            <a:extLst>
              <a:ext uri="{FF2B5EF4-FFF2-40B4-BE49-F238E27FC236}">
                <a16:creationId xmlns:a16="http://schemas.microsoft.com/office/drawing/2014/main" id="{B5445796-CE96-D7E7-09CA-CB3837E56BD4}"/>
              </a:ext>
            </a:extLst>
          </p:cNvPr>
          <p:cNvSpPr/>
          <p:nvPr/>
        </p:nvSpPr>
        <p:spPr>
          <a:xfrm>
            <a:off x="1444926" y="3480151"/>
            <a:ext cx="348750" cy="350539"/>
          </a:xfrm>
          <a:prstGeom prst="ellipse">
            <a:avLst/>
          </a:prstGeom>
          <a:solidFill>
            <a:srgbClr val="307A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a:t>
            </a:r>
          </a:p>
        </p:txBody>
      </p:sp>
    </p:spTree>
    <p:extLst>
      <p:ext uri="{BB962C8B-B14F-4D97-AF65-F5344CB8AC3E}">
        <p14:creationId xmlns:p14="http://schemas.microsoft.com/office/powerpoint/2010/main" val="355881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dissolve">
                                      <p:cBhvr>
                                        <p:cTn id="10" dur="500"/>
                                        <p:tgtEl>
                                          <p:spTgt spid="43"/>
                                        </p:tgtEl>
                                      </p:cBhvr>
                                    </p:animEffect>
                                  </p:childTnLst>
                                </p:cTn>
                              </p:par>
                              <p:par>
                                <p:cTn id="11" presetID="9"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dissolve">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dissolve">
                                      <p:cBhvr>
                                        <p:cTn id="21" dur="500"/>
                                        <p:tgtEl>
                                          <p:spTgt spid="45"/>
                                        </p:tgtEl>
                                      </p:cBhvr>
                                    </p:animEffect>
                                  </p:childTnLst>
                                </p:cTn>
                              </p:par>
                              <p:par>
                                <p:cTn id="22" presetID="9"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dissolv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dissolve">
                                      <p:cBhvr>
                                        <p:cTn id="29" dur="500"/>
                                        <p:tgtEl>
                                          <p:spTgt spid="4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ssolve">
                                      <p:cBhvr>
                                        <p:cTn id="32" dur="500"/>
                                        <p:tgtEl>
                                          <p:spTgt spid="5"/>
                                        </p:tgtEl>
                                      </p:cBhvr>
                                    </p:animEffect>
                                  </p:childTnLst>
                                </p:cTn>
                              </p:par>
                              <p:par>
                                <p:cTn id="33" presetID="9"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dissolve">
                                      <p:cBhvr>
                                        <p:cTn id="35" dur="5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dissolve">
                                      <p:cBhvr>
                                        <p:cTn id="40" dur="500"/>
                                        <p:tgtEl>
                                          <p:spTgt spid="46"/>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par>
                                <p:cTn id="44" presetID="9" presetClass="entr" presetSubtype="0"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dissolv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dissolve">
                                      <p:cBhvr>
                                        <p:cTn id="5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2" grpId="0" animBg="1"/>
      <p:bldP spid="3"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0128-490E-E330-E528-3674D4935291}"/>
              </a:ext>
            </a:extLst>
          </p:cNvPr>
          <p:cNvSpPr>
            <a:spLocks noGrp="1"/>
          </p:cNvSpPr>
          <p:nvPr>
            <p:ph type="title"/>
          </p:nvPr>
        </p:nvSpPr>
        <p:spPr/>
        <p:txBody>
          <a:bodyPr/>
          <a:lstStyle/>
          <a:p>
            <a:r>
              <a:rPr lang="en-US" dirty="0">
                <a:solidFill>
                  <a:srgbClr val="1E434C"/>
                </a:solidFill>
              </a:rPr>
              <a:t>What is the Scientific Method?</a:t>
            </a:r>
          </a:p>
        </p:txBody>
      </p:sp>
      <p:sp>
        <p:nvSpPr>
          <p:cNvPr id="4" name="Google Shape;123;g101be71dec7_0_2">
            <a:extLst>
              <a:ext uri="{FF2B5EF4-FFF2-40B4-BE49-F238E27FC236}">
                <a16:creationId xmlns:a16="http://schemas.microsoft.com/office/drawing/2014/main" id="{B6BB573A-2C57-FDED-2090-46EE2F74B43B}"/>
              </a:ext>
            </a:extLst>
          </p:cNvPr>
          <p:cNvSpPr/>
          <p:nvPr/>
        </p:nvSpPr>
        <p:spPr>
          <a:xfrm>
            <a:off x="4870090" y="2465032"/>
            <a:ext cx="1905000" cy="812100"/>
          </a:xfrm>
          <a:prstGeom prst="roundRect">
            <a:avLst>
              <a:gd name="adj" fmla="val 16667"/>
            </a:avLst>
          </a:prstGeom>
          <a:solidFill>
            <a:schemeClr val="lt1"/>
          </a:solidFill>
          <a:ln w="76200" cap="flat" cmpd="sng">
            <a:solidFill>
              <a:srgbClr val="8D230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OBSERVATION/</a:t>
            </a:r>
            <a:endParaRPr sz="1600" b="1" dirty="0">
              <a:solidFill>
                <a:srgbClr val="307A8C"/>
              </a:solidFill>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QUESTION</a:t>
            </a:r>
            <a:endParaRPr sz="1600" b="1" dirty="0">
              <a:solidFill>
                <a:srgbClr val="307A8C"/>
              </a:solidFill>
              <a:latin typeface="Arial" panose="020B0604020202020204" pitchFamily="34" charset="0"/>
              <a:cs typeface="Arial" panose="020B0604020202020204" pitchFamily="34" charset="0"/>
            </a:endParaRPr>
          </a:p>
        </p:txBody>
      </p:sp>
      <p:sp>
        <p:nvSpPr>
          <p:cNvPr id="5" name="Google Shape;124;g101be71dec7_0_2">
            <a:extLst>
              <a:ext uri="{FF2B5EF4-FFF2-40B4-BE49-F238E27FC236}">
                <a16:creationId xmlns:a16="http://schemas.microsoft.com/office/drawing/2014/main" id="{1EE1A000-91BB-3895-260A-EE977F20B23F}"/>
              </a:ext>
            </a:extLst>
          </p:cNvPr>
          <p:cNvSpPr/>
          <p:nvPr/>
        </p:nvSpPr>
        <p:spPr>
          <a:xfrm>
            <a:off x="4870090" y="4956182"/>
            <a:ext cx="1905000" cy="812100"/>
          </a:xfrm>
          <a:prstGeom prst="roundRect">
            <a:avLst>
              <a:gd name="adj" fmla="val 16667"/>
            </a:avLst>
          </a:prstGeom>
          <a:solidFill>
            <a:schemeClr val="lt1"/>
          </a:solidFill>
          <a:ln w="76200" cap="flat" cmpd="sng">
            <a:solidFill>
              <a:srgbClr val="1E434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A8C"/>
                </a:solidFill>
                <a:latin typeface="Arial" panose="020B0604020202020204" pitchFamily="34" charset="0"/>
                <a:cs typeface="Arial" panose="020B0604020202020204" pitchFamily="34" charset="0"/>
              </a:rPr>
              <a:t>EXPERIMENT</a:t>
            </a:r>
            <a:endParaRPr sz="1600" b="1">
              <a:solidFill>
                <a:srgbClr val="307A8C"/>
              </a:solidFill>
              <a:latin typeface="Arial" panose="020B0604020202020204" pitchFamily="34" charset="0"/>
              <a:cs typeface="Arial" panose="020B0604020202020204" pitchFamily="34" charset="0"/>
            </a:endParaRPr>
          </a:p>
        </p:txBody>
      </p:sp>
      <p:sp>
        <p:nvSpPr>
          <p:cNvPr id="6" name="Google Shape;125;g101be71dec7_0_2">
            <a:extLst>
              <a:ext uri="{FF2B5EF4-FFF2-40B4-BE49-F238E27FC236}">
                <a16:creationId xmlns:a16="http://schemas.microsoft.com/office/drawing/2014/main" id="{69CF19C0-643F-B785-3428-89768BE935A4}"/>
              </a:ext>
            </a:extLst>
          </p:cNvPr>
          <p:cNvSpPr/>
          <p:nvPr/>
        </p:nvSpPr>
        <p:spPr>
          <a:xfrm>
            <a:off x="8444337" y="3649557"/>
            <a:ext cx="1905000" cy="812100"/>
          </a:xfrm>
          <a:prstGeom prst="roundRect">
            <a:avLst>
              <a:gd name="adj" fmla="val 16667"/>
            </a:avLst>
          </a:prstGeom>
          <a:solidFill>
            <a:schemeClr val="lt1"/>
          </a:solidFill>
          <a:ln w="76200" cap="flat" cmpd="sng">
            <a:solidFill>
              <a:srgbClr val="FEA9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latin typeface="Arial" panose="020B0604020202020204" pitchFamily="34" charset="0"/>
                <a:cs typeface="Arial" panose="020B0604020202020204" pitchFamily="34" charset="0"/>
              </a:rPr>
              <a:t>HYPOTHESIS</a:t>
            </a:r>
            <a:endParaRPr sz="1600" b="1" dirty="0">
              <a:solidFill>
                <a:srgbClr val="307A8C"/>
              </a:solidFill>
              <a:latin typeface="Arial" panose="020B0604020202020204" pitchFamily="34" charset="0"/>
              <a:cs typeface="Arial" panose="020B0604020202020204" pitchFamily="34" charset="0"/>
            </a:endParaRPr>
          </a:p>
        </p:txBody>
      </p:sp>
      <p:sp>
        <p:nvSpPr>
          <p:cNvPr id="7" name="Google Shape;126;g101be71dec7_0_2">
            <a:extLst>
              <a:ext uri="{FF2B5EF4-FFF2-40B4-BE49-F238E27FC236}">
                <a16:creationId xmlns:a16="http://schemas.microsoft.com/office/drawing/2014/main" id="{8BE36932-0428-6B25-3ED9-6A3E696BE4E4}"/>
              </a:ext>
            </a:extLst>
          </p:cNvPr>
          <p:cNvSpPr/>
          <p:nvPr/>
        </p:nvSpPr>
        <p:spPr>
          <a:xfrm>
            <a:off x="1625715" y="3654907"/>
            <a:ext cx="1905000" cy="812100"/>
          </a:xfrm>
          <a:prstGeom prst="roundRect">
            <a:avLst>
              <a:gd name="adj" fmla="val 16667"/>
            </a:avLst>
          </a:prstGeom>
          <a:solidFill>
            <a:schemeClr val="lt1"/>
          </a:solidFill>
          <a:ln w="76200" cap="flat" cmpd="sng">
            <a:solidFill>
              <a:srgbClr val="307A8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307A8C"/>
                </a:solidFill>
                <a:latin typeface="Arial" panose="020B0604020202020204" pitchFamily="34" charset="0"/>
                <a:cs typeface="Arial" panose="020B0604020202020204" pitchFamily="34" charset="0"/>
              </a:rPr>
              <a:t>ANALYZE RESULTS</a:t>
            </a:r>
            <a:endParaRPr sz="1600" b="1">
              <a:solidFill>
                <a:srgbClr val="307A8C"/>
              </a:solidFill>
              <a:latin typeface="Arial" panose="020B0604020202020204" pitchFamily="34" charset="0"/>
              <a:cs typeface="Arial" panose="020B0604020202020204" pitchFamily="34" charset="0"/>
            </a:endParaRPr>
          </a:p>
        </p:txBody>
      </p:sp>
      <p:cxnSp>
        <p:nvCxnSpPr>
          <p:cNvPr id="8" name="Google Shape;127;g101be71dec7_0_2">
            <a:extLst>
              <a:ext uri="{FF2B5EF4-FFF2-40B4-BE49-F238E27FC236}">
                <a16:creationId xmlns:a16="http://schemas.microsoft.com/office/drawing/2014/main" id="{2C7D21B9-C81B-6B5C-A06B-041F71C39524}"/>
              </a:ext>
            </a:extLst>
          </p:cNvPr>
          <p:cNvCxnSpPr>
            <a:stCxn id="4" idx="3"/>
            <a:endCxn id="6" idx="0"/>
          </p:cNvCxnSpPr>
          <p:nvPr/>
        </p:nvCxnSpPr>
        <p:spPr>
          <a:xfrm>
            <a:off x="6775090" y="2871082"/>
            <a:ext cx="2621747" cy="778475"/>
          </a:xfrm>
          <a:prstGeom prst="curvedConnector2">
            <a:avLst/>
          </a:prstGeom>
          <a:noFill/>
          <a:ln w="76200" cap="flat" cmpd="sng">
            <a:solidFill>
              <a:srgbClr val="8D230F"/>
            </a:solidFill>
            <a:prstDash val="solid"/>
            <a:round/>
            <a:headEnd type="none" w="med" len="med"/>
            <a:tailEnd type="triangle" w="med" len="med"/>
          </a:ln>
        </p:spPr>
      </p:cxnSp>
      <p:cxnSp>
        <p:nvCxnSpPr>
          <p:cNvPr id="9" name="Google Shape;128;g101be71dec7_0_2">
            <a:extLst>
              <a:ext uri="{FF2B5EF4-FFF2-40B4-BE49-F238E27FC236}">
                <a16:creationId xmlns:a16="http://schemas.microsoft.com/office/drawing/2014/main" id="{BA8CAD97-5BEC-5B24-BB9C-61407457D424}"/>
              </a:ext>
            </a:extLst>
          </p:cNvPr>
          <p:cNvCxnSpPr>
            <a:stCxn id="6" idx="2"/>
            <a:endCxn id="5" idx="3"/>
          </p:cNvCxnSpPr>
          <p:nvPr/>
        </p:nvCxnSpPr>
        <p:spPr>
          <a:xfrm rot="5400000">
            <a:off x="7635677" y="3601071"/>
            <a:ext cx="900575" cy="2621747"/>
          </a:xfrm>
          <a:prstGeom prst="curvedConnector2">
            <a:avLst/>
          </a:prstGeom>
          <a:noFill/>
          <a:ln w="76200" cap="flat" cmpd="sng">
            <a:solidFill>
              <a:srgbClr val="FEA905"/>
            </a:solidFill>
            <a:prstDash val="solid"/>
            <a:round/>
            <a:headEnd type="none" w="med" len="med"/>
            <a:tailEnd type="triangle" w="med" len="med"/>
          </a:ln>
        </p:spPr>
      </p:cxnSp>
      <p:cxnSp>
        <p:nvCxnSpPr>
          <p:cNvPr id="10" name="Google Shape;129;g101be71dec7_0_2">
            <a:extLst>
              <a:ext uri="{FF2B5EF4-FFF2-40B4-BE49-F238E27FC236}">
                <a16:creationId xmlns:a16="http://schemas.microsoft.com/office/drawing/2014/main" id="{B7F618AA-28D1-4CA0-4A64-D2723CB67B10}"/>
              </a:ext>
            </a:extLst>
          </p:cNvPr>
          <p:cNvCxnSpPr>
            <a:stCxn id="5" idx="1"/>
            <a:endCxn id="7" idx="2"/>
          </p:cNvCxnSpPr>
          <p:nvPr/>
        </p:nvCxnSpPr>
        <p:spPr>
          <a:xfrm rot="10800000">
            <a:off x="2578216" y="4467008"/>
            <a:ext cx="2291875" cy="895225"/>
          </a:xfrm>
          <a:prstGeom prst="curvedConnector2">
            <a:avLst/>
          </a:prstGeom>
          <a:noFill/>
          <a:ln w="76200" cap="flat" cmpd="sng">
            <a:solidFill>
              <a:srgbClr val="1E434C"/>
            </a:solidFill>
            <a:prstDash val="solid"/>
            <a:round/>
            <a:headEnd type="none" w="med" len="med"/>
            <a:tailEnd type="triangle" w="med" len="med"/>
          </a:ln>
        </p:spPr>
      </p:cxnSp>
      <p:cxnSp>
        <p:nvCxnSpPr>
          <p:cNvPr id="11" name="Google Shape;130;g101be71dec7_0_2">
            <a:extLst>
              <a:ext uri="{FF2B5EF4-FFF2-40B4-BE49-F238E27FC236}">
                <a16:creationId xmlns:a16="http://schemas.microsoft.com/office/drawing/2014/main" id="{1B300A05-D307-15AA-D434-237A71814363}"/>
              </a:ext>
            </a:extLst>
          </p:cNvPr>
          <p:cNvCxnSpPr>
            <a:cxnSpLocks/>
            <a:stCxn id="7" idx="0"/>
            <a:endCxn id="4" idx="1"/>
          </p:cNvCxnSpPr>
          <p:nvPr/>
        </p:nvCxnSpPr>
        <p:spPr>
          <a:xfrm rot="5400000" flipH="1" flipV="1">
            <a:off x="3332240" y="2117058"/>
            <a:ext cx="783825" cy="2291875"/>
          </a:xfrm>
          <a:prstGeom prst="curvedConnector2">
            <a:avLst/>
          </a:prstGeom>
          <a:noFill/>
          <a:ln w="76200" cap="flat" cmpd="sng">
            <a:solidFill>
              <a:srgbClr val="307A8C"/>
            </a:solidFill>
            <a:prstDash val="solid"/>
            <a:round/>
            <a:headEnd type="none" w="med" len="med"/>
            <a:tailEnd type="triangle" w="med" len="med"/>
          </a:ln>
        </p:spPr>
      </p:cxnSp>
      <p:sp>
        <p:nvSpPr>
          <p:cNvPr id="17" name="Rectangle 16">
            <a:extLst>
              <a:ext uri="{FF2B5EF4-FFF2-40B4-BE49-F238E27FC236}">
                <a16:creationId xmlns:a16="http://schemas.microsoft.com/office/drawing/2014/main" id="{57EC8B9A-0C70-AB97-839C-68388279CF89}"/>
              </a:ext>
            </a:extLst>
          </p:cNvPr>
          <p:cNvSpPr/>
          <p:nvPr/>
        </p:nvSpPr>
        <p:spPr>
          <a:xfrm>
            <a:off x="1423516" y="1948095"/>
            <a:ext cx="9344968" cy="4215023"/>
          </a:xfrm>
          <a:prstGeom prst="rect">
            <a:avLst/>
          </a:prstGeom>
          <a:solidFill>
            <a:schemeClr val="bg1">
              <a:alpha val="7533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Google Shape;131;g101be71dec7_0_2">
            <a:extLst>
              <a:ext uri="{FF2B5EF4-FFF2-40B4-BE49-F238E27FC236}">
                <a16:creationId xmlns:a16="http://schemas.microsoft.com/office/drawing/2014/main" id="{D5AB7B08-D60E-97A1-C1C7-212C2545BE3D}"/>
              </a:ext>
            </a:extLst>
          </p:cNvPr>
          <p:cNvCxnSpPr/>
          <p:nvPr/>
        </p:nvCxnSpPr>
        <p:spPr>
          <a:xfrm>
            <a:off x="4620165" y="3778011"/>
            <a:ext cx="2330100" cy="564900"/>
          </a:xfrm>
          <a:prstGeom prst="curvedConnector3">
            <a:avLst>
              <a:gd name="adj1" fmla="val 41806"/>
            </a:avLst>
          </a:prstGeom>
          <a:noFill/>
          <a:ln w="76200" cap="flat" cmpd="sng">
            <a:solidFill>
              <a:schemeClr val="bg1">
                <a:lumMod val="85000"/>
              </a:schemeClr>
            </a:solidFill>
            <a:prstDash val="sysDash"/>
            <a:round/>
            <a:headEnd type="none" w="med" len="med"/>
            <a:tailEnd type="triangle" w="med" len="med"/>
          </a:ln>
        </p:spPr>
      </p:cxnSp>
      <p:cxnSp>
        <p:nvCxnSpPr>
          <p:cNvPr id="3" name="Google Shape;131;g101be71dec7_0_2">
            <a:extLst>
              <a:ext uri="{FF2B5EF4-FFF2-40B4-BE49-F238E27FC236}">
                <a16:creationId xmlns:a16="http://schemas.microsoft.com/office/drawing/2014/main" id="{C9CF3250-EC3A-FCF1-A65F-F8137289C655}"/>
              </a:ext>
            </a:extLst>
          </p:cNvPr>
          <p:cNvCxnSpPr/>
          <p:nvPr/>
        </p:nvCxnSpPr>
        <p:spPr>
          <a:xfrm>
            <a:off x="4390326" y="3910264"/>
            <a:ext cx="2330100" cy="564900"/>
          </a:xfrm>
          <a:prstGeom prst="curvedConnector3">
            <a:avLst>
              <a:gd name="adj1" fmla="val 41806"/>
            </a:avLst>
          </a:prstGeom>
          <a:noFill/>
          <a:ln w="76200" cap="flat" cmpd="sng">
            <a:solidFill>
              <a:srgbClr val="307A8C"/>
            </a:solidFill>
            <a:prstDash val="sysDash"/>
            <a:round/>
            <a:headEnd type="none" w="med" len="med"/>
            <a:tailEnd type="triangle" w="med" len="med"/>
          </a:ln>
        </p:spPr>
      </p:cxnSp>
      <p:sp>
        <p:nvSpPr>
          <p:cNvPr id="12" name="Google Shape;123;g101be71dec7_0_2">
            <a:extLst>
              <a:ext uri="{FF2B5EF4-FFF2-40B4-BE49-F238E27FC236}">
                <a16:creationId xmlns:a16="http://schemas.microsoft.com/office/drawing/2014/main" id="{3DDFAEE2-0CA6-A458-54CE-B2DA1273F008}"/>
              </a:ext>
            </a:extLst>
          </p:cNvPr>
          <p:cNvSpPr/>
          <p:nvPr/>
        </p:nvSpPr>
        <p:spPr>
          <a:xfrm>
            <a:off x="4145972" y="3490317"/>
            <a:ext cx="3617530" cy="1209557"/>
          </a:xfrm>
          <a:prstGeom prst="roundRect">
            <a:avLst>
              <a:gd name="adj" fmla="val 16667"/>
            </a:avLst>
          </a:prstGeom>
          <a:solidFill>
            <a:schemeClr val="lt1"/>
          </a:solidFill>
          <a:ln w="76200" cap="flat" cmpd="sng">
            <a:solidFill>
              <a:srgbClr val="307A8C"/>
            </a:solidFill>
            <a:prstDash val="solid"/>
            <a:round/>
            <a:headEnd type="none" w="sm" len="sm"/>
            <a:tailEnd type="none" w="sm" len="sm"/>
          </a:ln>
        </p:spPr>
        <p:txBody>
          <a:bodyPr spcFirstLastPara="1" wrap="square" lIns="91425" tIns="91425" rIns="91425" bIns="91425" anchor="ctr" anchorCtr="0">
            <a:noAutofit/>
          </a:bodyPr>
          <a:lstStyle/>
          <a:p>
            <a:pPr marL="342900" lvl="0" indent="-342900">
              <a:buClr>
                <a:srgbClr val="307A8C"/>
              </a:buClr>
              <a:buSzPts val="1300"/>
              <a:buFont typeface="+mj-lt"/>
              <a:buAutoNum type="arabicPeriod"/>
            </a:pPr>
            <a:r>
              <a:rPr lang="en-US" sz="1600" b="1" dirty="0">
                <a:solidFill>
                  <a:srgbClr val="307A8C"/>
                </a:solidFill>
                <a:sym typeface="EB Garamond"/>
              </a:rPr>
              <a:t>What do your results mean?</a:t>
            </a:r>
          </a:p>
          <a:p>
            <a:pPr marL="342900" lvl="0" indent="-342900">
              <a:buClr>
                <a:srgbClr val="307A8C"/>
              </a:buClr>
              <a:buSzPts val="1300"/>
              <a:buFont typeface="+mj-lt"/>
              <a:buAutoNum type="arabicPeriod"/>
            </a:pPr>
            <a:r>
              <a:rPr lang="en-US" sz="1600" b="1" dirty="0">
                <a:solidFill>
                  <a:srgbClr val="307A8C"/>
                </a:solidFill>
                <a:sym typeface="EB Garamond"/>
              </a:rPr>
              <a:t>Do your results support or reject your hypothesis?</a:t>
            </a:r>
          </a:p>
          <a:p>
            <a:pPr marL="342900" lvl="0" indent="-342900">
              <a:buClr>
                <a:srgbClr val="307A8C"/>
              </a:buClr>
              <a:buSzPts val="1300"/>
              <a:buFont typeface="+mj-lt"/>
              <a:buAutoNum type="arabicPeriod"/>
            </a:pPr>
            <a:r>
              <a:rPr lang="en-US" sz="1600" b="1" dirty="0">
                <a:solidFill>
                  <a:srgbClr val="307A8C"/>
                </a:solidFill>
                <a:sym typeface="EB Garamond"/>
              </a:rPr>
              <a:t>What is the impact?</a:t>
            </a:r>
          </a:p>
        </p:txBody>
      </p:sp>
      <p:sp>
        <p:nvSpPr>
          <p:cNvPr id="14" name="Google Shape;126;g101be71dec7_0_2">
            <a:extLst>
              <a:ext uri="{FF2B5EF4-FFF2-40B4-BE49-F238E27FC236}">
                <a16:creationId xmlns:a16="http://schemas.microsoft.com/office/drawing/2014/main" id="{1362E1EC-4A72-ED6D-BB2B-ECC7F7B92541}"/>
              </a:ext>
            </a:extLst>
          </p:cNvPr>
          <p:cNvSpPr/>
          <p:nvPr/>
        </p:nvSpPr>
        <p:spPr>
          <a:xfrm>
            <a:off x="1646587" y="3640238"/>
            <a:ext cx="1905000" cy="812100"/>
          </a:xfrm>
          <a:prstGeom prst="roundRect">
            <a:avLst>
              <a:gd name="adj" fmla="val 16667"/>
            </a:avLst>
          </a:prstGeom>
          <a:solidFill>
            <a:schemeClr val="lt1"/>
          </a:solidFill>
          <a:ln w="76200" cap="flat" cmpd="sng">
            <a:solidFill>
              <a:srgbClr val="307A8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307A8C"/>
                </a:solidFill>
              </a:rPr>
              <a:t>ANALYZE RESULTS</a:t>
            </a:r>
            <a:endParaRPr sz="1600" b="1" dirty="0">
              <a:solidFill>
                <a:srgbClr val="307A8C"/>
              </a:solidFill>
            </a:endParaRPr>
          </a:p>
        </p:txBody>
      </p:sp>
      <p:sp>
        <p:nvSpPr>
          <p:cNvPr id="15" name="Oval 14">
            <a:extLst>
              <a:ext uri="{FF2B5EF4-FFF2-40B4-BE49-F238E27FC236}">
                <a16:creationId xmlns:a16="http://schemas.microsoft.com/office/drawing/2014/main" id="{EA033CCF-33C0-343E-8854-3D22D05BC972}"/>
              </a:ext>
            </a:extLst>
          </p:cNvPr>
          <p:cNvSpPr/>
          <p:nvPr/>
        </p:nvSpPr>
        <p:spPr>
          <a:xfrm>
            <a:off x="1444926" y="3480151"/>
            <a:ext cx="348750" cy="350539"/>
          </a:xfrm>
          <a:prstGeom prst="ellipse">
            <a:avLst/>
          </a:prstGeom>
          <a:solidFill>
            <a:srgbClr val="307A8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a:t>
            </a:r>
          </a:p>
        </p:txBody>
      </p:sp>
    </p:spTree>
    <p:extLst>
      <p:ext uri="{BB962C8B-B14F-4D97-AF65-F5344CB8AC3E}">
        <p14:creationId xmlns:p14="http://schemas.microsoft.com/office/powerpoint/2010/main" val="370923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0B0D-75B3-87C6-1565-6C5230DA0C76}"/>
              </a:ext>
            </a:extLst>
          </p:cNvPr>
          <p:cNvSpPr>
            <a:spLocks noGrp="1"/>
          </p:cNvSpPr>
          <p:nvPr>
            <p:ph type="title"/>
          </p:nvPr>
        </p:nvSpPr>
        <p:spPr/>
        <p:txBody>
          <a:bodyPr>
            <a:normAutofit/>
          </a:bodyPr>
          <a:lstStyle/>
          <a:p>
            <a:r>
              <a:rPr lang="en-US" dirty="0">
                <a:solidFill>
                  <a:srgbClr val="1E434C"/>
                </a:solidFill>
              </a:rPr>
              <a:t>What are we learning today????</a:t>
            </a:r>
          </a:p>
        </p:txBody>
      </p:sp>
      <p:sp>
        <p:nvSpPr>
          <p:cNvPr id="3" name="Content Placeholder 2">
            <a:extLst>
              <a:ext uri="{FF2B5EF4-FFF2-40B4-BE49-F238E27FC236}">
                <a16:creationId xmlns:a16="http://schemas.microsoft.com/office/drawing/2014/main" id="{E18D228E-EAF6-0B56-A2A8-E04F4D381D31}"/>
              </a:ext>
            </a:extLst>
          </p:cNvPr>
          <p:cNvSpPr>
            <a:spLocks noGrp="1"/>
          </p:cNvSpPr>
          <p:nvPr>
            <p:ph idx="1"/>
          </p:nvPr>
        </p:nvSpPr>
        <p:spPr/>
        <p:txBody>
          <a:bodyPr>
            <a:normAutofit fontScale="92500" lnSpcReduction="20000"/>
          </a:bodyPr>
          <a:lstStyle/>
          <a:p>
            <a:pPr marL="0" indent="0" algn="ctr">
              <a:buNone/>
            </a:pPr>
            <a:r>
              <a:rPr lang="en-US" sz="3600" b="1" dirty="0">
                <a:solidFill>
                  <a:srgbClr val="307A8C"/>
                </a:solidFill>
              </a:rPr>
              <a:t>We are learning how to analyze the data we collected from our experiments</a:t>
            </a:r>
          </a:p>
          <a:p>
            <a:pPr marL="0" indent="0" algn="ctr">
              <a:buNone/>
            </a:pPr>
            <a:endParaRPr lang="en-US" sz="3600" b="1" dirty="0">
              <a:solidFill>
                <a:srgbClr val="307A8C"/>
              </a:solidFill>
            </a:endParaRPr>
          </a:p>
          <a:p>
            <a:pPr marL="0" indent="0" algn="ctr">
              <a:buNone/>
            </a:pPr>
            <a:r>
              <a:rPr lang="en-US" sz="3600" b="1" u="sng" dirty="0">
                <a:solidFill>
                  <a:srgbClr val="307A8C"/>
                </a:solidFill>
              </a:rPr>
              <a:t>Key Points to Consider:</a:t>
            </a:r>
          </a:p>
          <a:p>
            <a:pPr marL="0" indent="0" algn="ctr">
              <a:buNone/>
            </a:pPr>
            <a:r>
              <a:rPr lang="en-US" sz="3600" b="1" dirty="0">
                <a:solidFill>
                  <a:srgbClr val="307A8C"/>
                </a:solidFill>
              </a:rPr>
              <a:t>1. Is my data reliable?</a:t>
            </a:r>
          </a:p>
          <a:p>
            <a:pPr marL="0" indent="0" algn="ctr">
              <a:buNone/>
            </a:pPr>
            <a:r>
              <a:rPr lang="en-US" sz="3600" b="1" dirty="0">
                <a:solidFill>
                  <a:srgbClr val="307A8C"/>
                </a:solidFill>
              </a:rPr>
              <a:t>2. What conditions do my results apply to?</a:t>
            </a:r>
          </a:p>
          <a:p>
            <a:pPr marL="0" indent="0" algn="ctr">
              <a:buNone/>
            </a:pPr>
            <a:r>
              <a:rPr lang="en-US" sz="3600" b="1" dirty="0">
                <a:solidFill>
                  <a:srgbClr val="307A8C"/>
                </a:solidFill>
              </a:rPr>
              <a:t>3. Are my results meaningful?</a:t>
            </a:r>
          </a:p>
          <a:p>
            <a:pPr marL="0" indent="0" algn="ctr">
              <a:buNone/>
            </a:pPr>
            <a:r>
              <a:rPr lang="en-US" sz="3600" b="1" dirty="0">
                <a:solidFill>
                  <a:srgbClr val="307A8C"/>
                </a:solidFill>
              </a:rPr>
              <a:t>4. What is the best way to visualize/present my data?</a:t>
            </a:r>
          </a:p>
        </p:txBody>
      </p:sp>
    </p:spTree>
    <p:extLst>
      <p:ext uri="{BB962C8B-B14F-4D97-AF65-F5344CB8AC3E}">
        <p14:creationId xmlns:p14="http://schemas.microsoft.com/office/powerpoint/2010/main" val="3290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F5E8-DFD3-CA39-556D-DBD01887F030}"/>
              </a:ext>
            </a:extLst>
          </p:cNvPr>
          <p:cNvSpPr>
            <a:spLocks noGrp="1"/>
          </p:cNvSpPr>
          <p:nvPr>
            <p:ph type="title"/>
          </p:nvPr>
        </p:nvSpPr>
        <p:spPr/>
        <p:txBody>
          <a:bodyPr/>
          <a:lstStyle/>
          <a:p>
            <a:r>
              <a:rPr lang="en-US" dirty="0">
                <a:solidFill>
                  <a:srgbClr val="1E434C"/>
                </a:solidFill>
              </a:rPr>
              <a:t>Is my data reliable? </a:t>
            </a:r>
          </a:p>
        </p:txBody>
      </p:sp>
      <p:sp>
        <p:nvSpPr>
          <p:cNvPr id="3" name="Content Placeholder 2">
            <a:extLst>
              <a:ext uri="{FF2B5EF4-FFF2-40B4-BE49-F238E27FC236}">
                <a16:creationId xmlns:a16="http://schemas.microsoft.com/office/drawing/2014/main" id="{DE924F43-32D6-E7EA-6C70-93F4EB358781}"/>
              </a:ext>
            </a:extLst>
          </p:cNvPr>
          <p:cNvSpPr>
            <a:spLocks noGrp="1"/>
          </p:cNvSpPr>
          <p:nvPr>
            <p:ph idx="1"/>
          </p:nvPr>
        </p:nvSpPr>
        <p:spPr/>
        <p:txBody>
          <a:bodyPr/>
          <a:lstStyle/>
          <a:p>
            <a:pPr marL="0" indent="0" algn="ctr">
              <a:buNone/>
            </a:pPr>
            <a:r>
              <a:rPr lang="en-US" sz="3200" b="1" dirty="0">
                <a:solidFill>
                  <a:srgbClr val="307A8C"/>
                </a:solidFill>
                <a:ea typeface="Roboto Slab"/>
                <a:sym typeface="Roboto Slab"/>
              </a:rPr>
              <a:t>Data that is reliable must be reproducible, meaning you can get a similar result each time you do the experiment</a:t>
            </a:r>
          </a:p>
          <a:p>
            <a:pPr marL="0" indent="0">
              <a:buNone/>
            </a:pPr>
            <a:endParaRPr lang="en-US" dirty="0"/>
          </a:p>
        </p:txBody>
      </p:sp>
      <p:sp>
        <p:nvSpPr>
          <p:cNvPr id="13" name="Google Shape;174;p28">
            <a:extLst>
              <a:ext uri="{FF2B5EF4-FFF2-40B4-BE49-F238E27FC236}">
                <a16:creationId xmlns:a16="http://schemas.microsoft.com/office/drawing/2014/main" id="{B7455A0D-D2D4-2BA7-42DD-7AADECDD6E67}"/>
              </a:ext>
            </a:extLst>
          </p:cNvPr>
          <p:cNvSpPr txBox="1"/>
          <p:nvPr/>
        </p:nvSpPr>
        <p:spPr>
          <a:xfrm>
            <a:off x="3280151" y="5058204"/>
            <a:ext cx="2302500" cy="12464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solidFill>
                  <a:srgbClr val="8D230F"/>
                </a:solidFill>
                <a:latin typeface="Arial" panose="020B0604020202020204" pitchFamily="34" charset="0"/>
                <a:ea typeface="Source Sans Pro"/>
                <a:cs typeface="Arial" panose="020B0604020202020204" pitchFamily="34" charset="0"/>
                <a:sym typeface="Source Sans Pro"/>
              </a:rPr>
              <a:t>Trustworthy measurement technique</a:t>
            </a:r>
            <a:endParaRPr sz="2300" b="1" dirty="0">
              <a:solidFill>
                <a:srgbClr val="8D230F"/>
              </a:solidFill>
              <a:latin typeface="Arial" panose="020B0604020202020204" pitchFamily="34" charset="0"/>
              <a:ea typeface="Source Sans Pro"/>
              <a:cs typeface="Arial" panose="020B0604020202020204" pitchFamily="34" charset="0"/>
              <a:sym typeface="Source Sans Pro"/>
            </a:endParaRPr>
          </a:p>
        </p:txBody>
      </p:sp>
      <p:sp>
        <p:nvSpPr>
          <p:cNvPr id="14" name="Google Shape;175;p28">
            <a:extLst>
              <a:ext uri="{FF2B5EF4-FFF2-40B4-BE49-F238E27FC236}">
                <a16:creationId xmlns:a16="http://schemas.microsoft.com/office/drawing/2014/main" id="{D7672CFC-A769-C199-70C1-E66527739CCF}"/>
              </a:ext>
            </a:extLst>
          </p:cNvPr>
          <p:cNvSpPr txBox="1"/>
          <p:nvPr/>
        </p:nvSpPr>
        <p:spPr>
          <a:xfrm>
            <a:off x="6991059" y="5168872"/>
            <a:ext cx="2580001" cy="12464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solidFill>
                  <a:srgbClr val="8D230F"/>
                </a:solidFill>
                <a:latin typeface="Arial" panose="020B0604020202020204" pitchFamily="34" charset="0"/>
                <a:ea typeface="Source Sans Pro"/>
                <a:cs typeface="Arial" panose="020B0604020202020204" pitchFamily="34" charset="0"/>
                <a:sym typeface="Source Sans Pro"/>
              </a:rPr>
              <a:t>Limited Confounding Variables</a:t>
            </a:r>
            <a:endParaRPr sz="2300" b="1" dirty="0">
              <a:solidFill>
                <a:srgbClr val="8D230F"/>
              </a:solidFill>
              <a:latin typeface="Arial" panose="020B0604020202020204" pitchFamily="34" charset="0"/>
              <a:ea typeface="Source Sans Pro"/>
              <a:cs typeface="Arial" panose="020B0604020202020204" pitchFamily="34" charset="0"/>
              <a:sym typeface="Source Sans Pro"/>
            </a:endParaRPr>
          </a:p>
        </p:txBody>
      </p:sp>
      <p:pic>
        <p:nvPicPr>
          <p:cNvPr id="1026" name="Picture 2" descr="Cartoon Scientific Instrument Royalty Free SVG, Cliparts, Vectors, And  Stock Illustration. Image 94932293.">
            <a:extLst>
              <a:ext uri="{FF2B5EF4-FFF2-40B4-BE49-F238E27FC236}">
                <a16:creationId xmlns:a16="http://schemas.microsoft.com/office/drawing/2014/main" id="{5B3119BB-B3C3-0D20-0A7C-21B3462E8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586" y="3130623"/>
            <a:ext cx="2035629" cy="2035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sitate Emoticon Stock Illustration - Download Image Now - Emoticon,  Confusion, Asking - iStock">
            <a:extLst>
              <a:ext uri="{FF2B5EF4-FFF2-40B4-BE49-F238E27FC236}">
                <a16:creationId xmlns:a16="http://schemas.microsoft.com/office/drawing/2014/main" id="{F45A6059-0F62-6563-9481-0EEE13E2E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4257" y="3652148"/>
            <a:ext cx="1333603" cy="151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454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F5E8-DFD3-CA39-556D-DBD01887F030}"/>
              </a:ext>
            </a:extLst>
          </p:cNvPr>
          <p:cNvSpPr>
            <a:spLocks noGrp="1"/>
          </p:cNvSpPr>
          <p:nvPr>
            <p:ph type="title"/>
          </p:nvPr>
        </p:nvSpPr>
        <p:spPr/>
        <p:txBody>
          <a:bodyPr>
            <a:normAutofit fontScale="90000"/>
          </a:bodyPr>
          <a:lstStyle/>
          <a:p>
            <a:r>
              <a:rPr lang="en-US" dirty="0">
                <a:solidFill>
                  <a:srgbClr val="1E434C"/>
                </a:solidFill>
              </a:rPr>
              <a:t>What conditions do my results apply to?</a:t>
            </a:r>
          </a:p>
        </p:txBody>
      </p:sp>
      <p:sp>
        <p:nvSpPr>
          <p:cNvPr id="3" name="Content Placeholder 2">
            <a:extLst>
              <a:ext uri="{FF2B5EF4-FFF2-40B4-BE49-F238E27FC236}">
                <a16:creationId xmlns:a16="http://schemas.microsoft.com/office/drawing/2014/main" id="{DE924F43-32D6-E7EA-6C70-93F4EB358781}"/>
              </a:ext>
            </a:extLst>
          </p:cNvPr>
          <p:cNvSpPr>
            <a:spLocks noGrp="1"/>
          </p:cNvSpPr>
          <p:nvPr>
            <p:ph idx="1"/>
          </p:nvPr>
        </p:nvSpPr>
        <p:spPr/>
        <p:txBody>
          <a:bodyPr/>
          <a:lstStyle/>
          <a:p>
            <a:pPr marL="0" indent="0" algn="ctr">
              <a:buNone/>
            </a:pPr>
            <a:r>
              <a:rPr lang="en-US" sz="3200" b="1" dirty="0">
                <a:solidFill>
                  <a:srgbClr val="307A8C"/>
                </a:solidFill>
                <a:ea typeface="Roboto Slab"/>
                <a:sym typeface="Roboto Slab"/>
              </a:rPr>
              <a:t>After getting a result we need to define the scope of impact, meaning we must figure out what situations to the results apply to</a:t>
            </a:r>
          </a:p>
          <a:p>
            <a:pPr marL="0" indent="0">
              <a:buNone/>
            </a:pPr>
            <a:endParaRPr lang="en-US" dirty="0"/>
          </a:p>
        </p:txBody>
      </p:sp>
      <p:sp>
        <p:nvSpPr>
          <p:cNvPr id="7" name="Google Shape;174;p28">
            <a:extLst>
              <a:ext uri="{FF2B5EF4-FFF2-40B4-BE49-F238E27FC236}">
                <a16:creationId xmlns:a16="http://schemas.microsoft.com/office/drawing/2014/main" id="{E7471A69-8F3B-2D6C-D59A-68ED4318CC89}"/>
              </a:ext>
            </a:extLst>
          </p:cNvPr>
          <p:cNvSpPr txBox="1"/>
          <p:nvPr/>
        </p:nvSpPr>
        <p:spPr>
          <a:xfrm>
            <a:off x="2481336" y="4860166"/>
            <a:ext cx="2302500" cy="12464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solidFill>
                  <a:srgbClr val="8D230F"/>
                </a:solidFill>
                <a:latin typeface="Arial" panose="020B0604020202020204" pitchFamily="34" charset="0"/>
                <a:ea typeface="Source Sans Pro"/>
                <a:cs typeface="Arial" panose="020B0604020202020204" pitchFamily="34" charset="0"/>
                <a:sym typeface="Source Sans Pro"/>
              </a:rPr>
              <a:t>Identify limitations of the experiment</a:t>
            </a:r>
            <a:endParaRPr sz="2300" b="1" dirty="0">
              <a:solidFill>
                <a:srgbClr val="8D230F"/>
              </a:solidFill>
              <a:latin typeface="Arial" panose="020B0604020202020204" pitchFamily="34" charset="0"/>
              <a:ea typeface="Source Sans Pro"/>
              <a:cs typeface="Arial" panose="020B0604020202020204" pitchFamily="34" charset="0"/>
              <a:sym typeface="Source Sans Pro"/>
            </a:endParaRPr>
          </a:p>
        </p:txBody>
      </p:sp>
      <p:sp>
        <p:nvSpPr>
          <p:cNvPr id="8" name="Google Shape;175;p28">
            <a:extLst>
              <a:ext uri="{FF2B5EF4-FFF2-40B4-BE49-F238E27FC236}">
                <a16:creationId xmlns:a16="http://schemas.microsoft.com/office/drawing/2014/main" id="{E9B08605-4FA6-4B24-C0FB-08C6858143FD}"/>
              </a:ext>
            </a:extLst>
          </p:cNvPr>
          <p:cNvSpPr txBox="1"/>
          <p:nvPr/>
        </p:nvSpPr>
        <p:spPr>
          <a:xfrm>
            <a:off x="7066388" y="4860166"/>
            <a:ext cx="3012411" cy="12464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solidFill>
                  <a:srgbClr val="8D230F"/>
                </a:solidFill>
                <a:latin typeface="Arial" panose="020B0604020202020204" pitchFamily="34" charset="0"/>
                <a:ea typeface="Source Sans Pro"/>
                <a:cs typeface="Arial" panose="020B0604020202020204" pitchFamily="34" charset="0"/>
                <a:sym typeface="Source Sans Pro"/>
              </a:rPr>
              <a:t>What situations did your experiment directly address</a:t>
            </a:r>
            <a:endParaRPr sz="2300" b="1" dirty="0">
              <a:solidFill>
                <a:srgbClr val="8D230F"/>
              </a:solidFill>
              <a:latin typeface="Arial" panose="020B0604020202020204" pitchFamily="34" charset="0"/>
              <a:ea typeface="Source Sans Pro"/>
              <a:cs typeface="Arial" panose="020B0604020202020204" pitchFamily="34" charset="0"/>
              <a:sym typeface="Source Sans Pro"/>
            </a:endParaRPr>
          </a:p>
        </p:txBody>
      </p:sp>
      <p:pic>
        <p:nvPicPr>
          <p:cNvPr id="2050" name="Picture 2" descr="Cartoon stick man drawing conceptual illustration of businessman imprisoned  inside glass bubble. Business concept of human isolation and limitation.  Stock Vector | Adobe Stock">
            <a:extLst>
              <a:ext uri="{FF2B5EF4-FFF2-40B4-BE49-F238E27FC236}">
                <a16:creationId xmlns:a16="http://schemas.microsoft.com/office/drawing/2014/main" id="{0D21A03F-06EF-6B0D-2692-4B7941F738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60" r="8837"/>
          <a:stretch/>
        </p:blipFill>
        <p:spPr bwMode="auto">
          <a:xfrm>
            <a:off x="2880840" y="3408852"/>
            <a:ext cx="1503491" cy="15616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ow to choose the best pressure sensor, understand the manufacturer's  terminology, current technology limitations, and make a smart choice - WIKA  blog">
            <a:extLst>
              <a:ext uri="{FF2B5EF4-FFF2-40B4-BE49-F238E27FC236}">
                <a16:creationId xmlns:a16="http://schemas.microsoft.com/office/drawing/2014/main" id="{63948545-C31B-5286-1216-EB70BFC0E5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655" r="29394"/>
          <a:stretch/>
        </p:blipFill>
        <p:spPr bwMode="auto">
          <a:xfrm>
            <a:off x="7902884" y="3260930"/>
            <a:ext cx="1339418" cy="170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6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F5E8-DFD3-CA39-556D-DBD01887F030}"/>
              </a:ext>
            </a:extLst>
          </p:cNvPr>
          <p:cNvSpPr>
            <a:spLocks noGrp="1"/>
          </p:cNvSpPr>
          <p:nvPr>
            <p:ph type="title"/>
          </p:nvPr>
        </p:nvSpPr>
        <p:spPr/>
        <p:txBody>
          <a:bodyPr/>
          <a:lstStyle/>
          <a:p>
            <a:r>
              <a:rPr lang="en-US" dirty="0">
                <a:solidFill>
                  <a:srgbClr val="1E434C"/>
                </a:solidFill>
              </a:rPr>
              <a:t>Are my results meaningful?</a:t>
            </a:r>
          </a:p>
        </p:txBody>
      </p:sp>
      <p:sp>
        <p:nvSpPr>
          <p:cNvPr id="3" name="Content Placeholder 2">
            <a:extLst>
              <a:ext uri="{FF2B5EF4-FFF2-40B4-BE49-F238E27FC236}">
                <a16:creationId xmlns:a16="http://schemas.microsoft.com/office/drawing/2014/main" id="{DE924F43-32D6-E7EA-6C70-93F4EB358781}"/>
              </a:ext>
            </a:extLst>
          </p:cNvPr>
          <p:cNvSpPr>
            <a:spLocks noGrp="1"/>
          </p:cNvSpPr>
          <p:nvPr>
            <p:ph idx="1"/>
          </p:nvPr>
        </p:nvSpPr>
        <p:spPr/>
        <p:txBody>
          <a:bodyPr/>
          <a:lstStyle/>
          <a:p>
            <a:pPr marL="0" indent="0" algn="ctr">
              <a:buNone/>
            </a:pPr>
            <a:r>
              <a:rPr lang="en-US" sz="3200" b="1" dirty="0">
                <a:solidFill>
                  <a:srgbClr val="307A8C"/>
                </a:solidFill>
                <a:ea typeface="Roboto Slab"/>
                <a:sym typeface="Roboto Slab"/>
              </a:rPr>
              <a:t>What do the results tell you about what is actually going on, AKA do the results answer your original question in a useful way</a:t>
            </a:r>
          </a:p>
          <a:p>
            <a:pPr marL="0" indent="0">
              <a:buNone/>
            </a:pPr>
            <a:endParaRPr lang="en-US" dirty="0"/>
          </a:p>
        </p:txBody>
      </p:sp>
      <p:sp>
        <p:nvSpPr>
          <p:cNvPr id="7" name="Google Shape;174;p28">
            <a:extLst>
              <a:ext uri="{FF2B5EF4-FFF2-40B4-BE49-F238E27FC236}">
                <a16:creationId xmlns:a16="http://schemas.microsoft.com/office/drawing/2014/main" id="{E7471A69-8F3B-2D6C-D59A-68ED4318CC89}"/>
              </a:ext>
            </a:extLst>
          </p:cNvPr>
          <p:cNvSpPr txBox="1"/>
          <p:nvPr/>
        </p:nvSpPr>
        <p:spPr>
          <a:xfrm>
            <a:off x="1095091" y="4819439"/>
            <a:ext cx="23025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solidFill>
                  <a:srgbClr val="8D230F"/>
                </a:solidFill>
                <a:latin typeface="Arial" panose="020B0604020202020204" pitchFamily="34" charset="0"/>
                <a:ea typeface="Source Sans Pro"/>
                <a:cs typeface="Arial" panose="020B0604020202020204" pitchFamily="34" charset="0"/>
                <a:sym typeface="Source Sans Pro"/>
              </a:rPr>
              <a:t>Are the results significant?</a:t>
            </a:r>
            <a:endParaRPr sz="2300" b="1" dirty="0">
              <a:solidFill>
                <a:srgbClr val="8D230F"/>
              </a:solidFill>
              <a:latin typeface="Arial" panose="020B0604020202020204" pitchFamily="34" charset="0"/>
              <a:ea typeface="Source Sans Pro"/>
              <a:cs typeface="Arial" panose="020B0604020202020204" pitchFamily="34" charset="0"/>
              <a:sym typeface="Source Sans Pro"/>
            </a:endParaRPr>
          </a:p>
        </p:txBody>
      </p:sp>
      <p:sp>
        <p:nvSpPr>
          <p:cNvPr id="8" name="Google Shape;175;p28">
            <a:extLst>
              <a:ext uri="{FF2B5EF4-FFF2-40B4-BE49-F238E27FC236}">
                <a16:creationId xmlns:a16="http://schemas.microsoft.com/office/drawing/2014/main" id="{E9B08605-4FA6-4B24-C0FB-08C6858143FD}"/>
              </a:ext>
            </a:extLst>
          </p:cNvPr>
          <p:cNvSpPr txBox="1"/>
          <p:nvPr/>
        </p:nvSpPr>
        <p:spPr>
          <a:xfrm>
            <a:off x="4748799" y="5236722"/>
            <a:ext cx="2580001" cy="124646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solidFill>
                  <a:srgbClr val="8D230F"/>
                </a:solidFill>
                <a:latin typeface="Arial" panose="020B0604020202020204" pitchFamily="34" charset="0"/>
                <a:ea typeface="Source Sans Pro"/>
                <a:cs typeface="Arial" panose="020B0604020202020204" pitchFamily="34" charset="0"/>
                <a:sym typeface="Source Sans Pro"/>
              </a:rPr>
              <a:t>Does your data support your hypothesis?</a:t>
            </a:r>
            <a:endParaRPr sz="2300" b="1" dirty="0">
              <a:solidFill>
                <a:srgbClr val="8D230F"/>
              </a:solidFill>
              <a:latin typeface="Arial" panose="020B0604020202020204" pitchFamily="34" charset="0"/>
              <a:ea typeface="Source Sans Pro"/>
              <a:cs typeface="Arial" panose="020B0604020202020204" pitchFamily="34" charset="0"/>
              <a:sym typeface="Source Sans Pro"/>
            </a:endParaRPr>
          </a:p>
        </p:txBody>
      </p:sp>
      <p:sp>
        <p:nvSpPr>
          <p:cNvPr id="9" name="Google Shape;176;p28">
            <a:extLst>
              <a:ext uri="{FF2B5EF4-FFF2-40B4-BE49-F238E27FC236}">
                <a16:creationId xmlns:a16="http://schemas.microsoft.com/office/drawing/2014/main" id="{9CCB14D7-2269-B4BB-B8A0-F6C245DD5D67}"/>
              </a:ext>
            </a:extLst>
          </p:cNvPr>
          <p:cNvSpPr txBox="1"/>
          <p:nvPr/>
        </p:nvSpPr>
        <p:spPr>
          <a:xfrm>
            <a:off x="8680008" y="5198628"/>
            <a:ext cx="2302500" cy="89252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dirty="0">
                <a:solidFill>
                  <a:srgbClr val="8D230F"/>
                </a:solidFill>
                <a:latin typeface="Arial" panose="020B0604020202020204" pitchFamily="34" charset="0"/>
                <a:ea typeface="Source Sans Pro"/>
                <a:cs typeface="Arial" panose="020B0604020202020204" pitchFamily="34" charset="0"/>
                <a:sym typeface="Source Sans Pro"/>
              </a:rPr>
              <a:t>What should you do next?</a:t>
            </a:r>
            <a:endParaRPr sz="2300" b="1" dirty="0">
              <a:solidFill>
                <a:srgbClr val="8D230F"/>
              </a:solidFill>
              <a:latin typeface="Arial" panose="020B0604020202020204" pitchFamily="34" charset="0"/>
              <a:ea typeface="Source Sans Pro"/>
              <a:cs typeface="Arial" panose="020B0604020202020204" pitchFamily="34" charset="0"/>
              <a:sym typeface="Source Sans Pro"/>
            </a:endParaRPr>
          </a:p>
        </p:txBody>
      </p:sp>
      <p:pic>
        <p:nvPicPr>
          <p:cNvPr id="3074" name="Picture 2" descr="You say you want statistical significance? | by Sarah Nooravi | GLAD  Community | Medium">
            <a:extLst>
              <a:ext uri="{FF2B5EF4-FFF2-40B4-BE49-F238E27FC236}">
                <a16:creationId xmlns:a16="http://schemas.microsoft.com/office/drawing/2014/main" id="{F57695CE-1ABF-45D1-7516-F59938AAD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843" y="3173462"/>
            <a:ext cx="2246996" cy="17383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ypothesis and Rationale - YouTube">
            <a:extLst>
              <a:ext uri="{FF2B5EF4-FFF2-40B4-BE49-F238E27FC236}">
                <a16:creationId xmlns:a16="http://schemas.microsoft.com/office/drawing/2014/main" id="{D67589C6-A72C-E2D0-6618-EA03ADF61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753" y="3580736"/>
            <a:ext cx="2810494" cy="158090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ext Step Cartoon Illustrations, Royalty-Free Vector Graphics &amp; Clip Art -  iStock">
            <a:extLst>
              <a:ext uri="{FF2B5EF4-FFF2-40B4-BE49-F238E27FC236}">
                <a16:creationId xmlns:a16="http://schemas.microsoft.com/office/drawing/2014/main" id="{A2B516D7-2B15-11C7-86FD-6D5CEDDAA0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0008" y="3587555"/>
            <a:ext cx="2271158" cy="158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4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0F5E8-DFD3-CA39-556D-DBD01887F030}"/>
              </a:ext>
            </a:extLst>
          </p:cNvPr>
          <p:cNvSpPr>
            <a:spLocks noGrp="1"/>
          </p:cNvSpPr>
          <p:nvPr>
            <p:ph type="title"/>
          </p:nvPr>
        </p:nvSpPr>
        <p:spPr/>
        <p:txBody>
          <a:bodyPr>
            <a:normAutofit fontScale="90000"/>
          </a:bodyPr>
          <a:lstStyle/>
          <a:p>
            <a:r>
              <a:rPr lang="en-US" dirty="0">
                <a:solidFill>
                  <a:srgbClr val="1E434C"/>
                </a:solidFill>
              </a:rPr>
              <a:t>What is the </a:t>
            </a:r>
            <a:r>
              <a:rPr lang="en-US">
                <a:solidFill>
                  <a:srgbClr val="1E434C"/>
                </a:solidFill>
              </a:rPr>
              <a:t>best way to </a:t>
            </a:r>
            <a:r>
              <a:rPr lang="en-US" dirty="0">
                <a:solidFill>
                  <a:srgbClr val="1E434C"/>
                </a:solidFill>
              </a:rPr>
              <a:t>visualize/present my data</a:t>
            </a:r>
          </a:p>
        </p:txBody>
      </p:sp>
      <p:sp>
        <p:nvSpPr>
          <p:cNvPr id="3" name="Content Placeholder 2">
            <a:extLst>
              <a:ext uri="{FF2B5EF4-FFF2-40B4-BE49-F238E27FC236}">
                <a16:creationId xmlns:a16="http://schemas.microsoft.com/office/drawing/2014/main" id="{DE924F43-32D6-E7EA-6C70-93F4EB358781}"/>
              </a:ext>
            </a:extLst>
          </p:cNvPr>
          <p:cNvSpPr>
            <a:spLocks noGrp="1"/>
          </p:cNvSpPr>
          <p:nvPr>
            <p:ph idx="1"/>
          </p:nvPr>
        </p:nvSpPr>
        <p:spPr/>
        <p:txBody>
          <a:bodyPr/>
          <a:lstStyle/>
          <a:p>
            <a:pPr marL="0" indent="0" algn="ctr">
              <a:buNone/>
            </a:pPr>
            <a:r>
              <a:rPr lang="en-US" sz="3200" b="1" dirty="0">
                <a:solidFill>
                  <a:srgbClr val="307A8C"/>
                </a:solidFill>
                <a:ea typeface="Roboto Slab"/>
                <a:sym typeface="Roboto Slab"/>
              </a:rPr>
              <a:t>Depending on what you want to highlight about your results you may want to focus on a specific type of image to show your results.</a:t>
            </a:r>
          </a:p>
          <a:p>
            <a:pPr marL="0" indent="0">
              <a:buNone/>
            </a:pPr>
            <a:endParaRPr lang="en-US" dirty="0"/>
          </a:p>
        </p:txBody>
      </p:sp>
      <p:pic>
        <p:nvPicPr>
          <p:cNvPr id="4098" name="Picture 2" descr="Data Table Comments - Sound Effects Buttons PNG Image | Transparent PNG  Free Download on SeekPNG">
            <a:extLst>
              <a:ext uri="{FF2B5EF4-FFF2-40B4-BE49-F238E27FC236}">
                <a16:creationId xmlns:a16="http://schemas.microsoft.com/office/drawing/2014/main" id="{9985CA6E-86AF-6FA4-121F-5C4EEA145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53" y="3519753"/>
            <a:ext cx="2150424" cy="15052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Understanding and using Pie Charts | Tableau">
            <a:extLst>
              <a:ext uri="{FF2B5EF4-FFF2-40B4-BE49-F238E27FC236}">
                <a16:creationId xmlns:a16="http://schemas.microsoft.com/office/drawing/2014/main" id="{84DAC269-F5E5-A360-30E8-C82BDE542A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364" t="14448" r="29159" b="13994"/>
          <a:stretch/>
        </p:blipFill>
        <p:spPr bwMode="auto">
          <a:xfrm>
            <a:off x="3503480" y="3470608"/>
            <a:ext cx="1832758" cy="17821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ine graph - Free business and finance icons">
            <a:extLst>
              <a:ext uri="{FF2B5EF4-FFF2-40B4-BE49-F238E27FC236}">
                <a16:creationId xmlns:a16="http://schemas.microsoft.com/office/drawing/2014/main" id="{8965097B-8FE3-D5F1-989C-CF50CCDEB5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6265" y="3395390"/>
            <a:ext cx="1832758" cy="183275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artoon Bar Graph Chart Animation Stock Video - Download Video Clip Now -  Animation - Moving Image, Graph, Cartoon - iStock">
            <a:extLst>
              <a:ext uri="{FF2B5EF4-FFF2-40B4-BE49-F238E27FC236}">
                <a16:creationId xmlns:a16="http://schemas.microsoft.com/office/drawing/2014/main" id="{E91E5CB5-A868-9BBC-0107-8C0B07AFC1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3659" y="3358001"/>
            <a:ext cx="3251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ADE878D-486F-B9DC-3BF7-0A64A9487096}"/>
              </a:ext>
            </a:extLst>
          </p:cNvPr>
          <p:cNvSpPr txBox="1"/>
          <p:nvPr/>
        </p:nvSpPr>
        <p:spPr>
          <a:xfrm>
            <a:off x="225271" y="5221557"/>
            <a:ext cx="2981067" cy="1200329"/>
          </a:xfrm>
          <a:prstGeom prst="rect">
            <a:avLst/>
          </a:prstGeom>
          <a:noFill/>
        </p:spPr>
        <p:txBody>
          <a:bodyPr wrap="square" rtlCol="0">
            <a:spAutoFit/>
          </a:bodyPr>
          <a:lstStyle/>
          <a:p>
            <a:pPr algn="ctr"/>
            <a:r>
              <a:rPr lang="en-US" b="1" dirty="0">
                <a:solidFill>
                  <a:srgbClr val="8D230F"/>
                </a:solidFill>
                <a:latin typeface="Arial" panose="020B0604020202020204" pitchFamily="34" charset="0"/>
                <a:cs typeface="Arial" panose="020B0604020202020204" pitchFamily="34" charset="0"/>
              </a:rPr>
              <a:t>DATA TABLE</a:t>
            </a:r>
          </a:p>
          <a:p>
            <a:pPr algn="ctr"/>
            <a:r>
              <a:rPr lang="en-US" b="1" dirty="0">
                <a:solidFill>
                  <a:srgbClr val="8D230F"/>
                </a:solidFill>
                <a:latin typeface="Arial" panose="020B0604020202020204" pitchFamily="34" charset="0"/>
                <a:cs typeface="Arial" panose="020B0604020202020204" pitchFamily="34" charset="0"/>
              </a:rPr>
              <a:t>To summarize all numbers from all conditions</a:t>
            </a:r>
          </a:p>
        </p:txBody>
      </p:sp>
      <p:sp>
        <p:nvSpPr>
          <p:cNvPr id="11" name="TextBox 10">
            <a:extLst>
              <a:ext uri="{FF2B5EF4-FFF2-40B4-BE49-F238E27FC236}">
                <a16:creationId xmlns:a16="http://schemas.microsoft.com/office/drawing/2014/main" id="{4EE9DC42-2992-DBC4-66EB-90F385C0491E}"/>
              </a:ext>
            </a:extLst>
          </p:cNvPr>
          <p:cNvSpPr txBox="1"/>
          <p:nvPr/>
        </p:nvSpPr>
        <p:spPr>
          <a:xfrm>
            <a:off x="9427116" y="5228148"/>
            <a:ext cx="2277359" cy="1200329"/>
          </a:xfrm>
          <a:prstGeom prst="rect">
            <a:avLst/>
          </a:prstGeom>
          <a:noFill/>
        </p:spPr>
        <p:txBody>
          <a:bodyPr wrap="square" rtlCol="0">
            <a:spAutoFit/>
          </a:bodyPr>
          <a:lstStyle/>
          <a:p>
            <a:pPr algn="ctr"/>
            <a:r>
              <a:rPr lang="en-US" b="1" dirty="0">
                <a:solidFill>
                  <a:srgbClr val="8D230F"/>
                </a:solidFill>
                <a:latin typeface="Arial" panose="020B0604020202020204" pitchFamily="34" charset="0"/>
                <a:cs typeface="Arial" panose="020B0604020202020204" pitchFamily="34" charset="0"/>
              </a:rPr>
              <a:t>BAR GRAPH</a:t>
            </a:r>
          </a:p>
          <a:p>
            <a:pPr algn="ctr"/>
            <a:r>
              <a:rPr lang="en-US" b="1" dirty="0">
                <a:solidFill>
                  <a:srgbClr val="8D230F"/>
                </a:solidFill>
                <a:latin typeface="Arial" panose="020B0604020202020204" pitchFamily="34" charset="0"/>
                <a:cs typeface="Arial" panose="020B0604020202020204" pitchFamily="34" charset="0"/>
              </a:rPr>
              <a:t>To compare different conditions quickly</a:t>
            </a:r>
          </a:p>
        </p:txBody>
      </p:sp>
      <p:sp>
        <p:nvSpPr>
          <p:cNvPr id="12" name="TextBox 11">
            <a:extLst>
              <a:ext uri="{FF2B5EF4-FFF2-40B4-BE49-F238E27FC236}">
                <a16:creationId xmlns:a16="http://schemas.microsoft.com/office/drawing/2014/main" id="{82B8A7F7-661B-C8B5-C79D-1AA1D797F96F}"/>
              </a:ext>
            </a:extLst>
          </p:cNvPr>
          <p:cNvSpPr txBox="1"/>
          <p:nvPr/>
        </p:nvSpPr>
        <p:spPr>
          <a:xfrm>
            <a:off x="3235503" y="5295219"/>
            <a:ext cx="2414841" cy="1200329"/>
          </a:xfrm>
          <a:prstGeom prst="rect">
            <a:avLst/>
          </a:prstGeom>
          <a:noFill/>
        </p:spPr>
        <p:txBody>
          <a:bodyPr wrap="square" rtlCol="0">
            <a:spAutoFit/>
          </a:bodyPr>
          <a:lstStyle/>
          <a:p>
            <a:pPr algn="ctr"/>
            <a:r>
              <a:rPr lang="en-US" b="1" dirty="0">
                <a:solidFill>
                  <a:srgbClr val="8D230F"/>
                </a:solidFill>
                <a:latin typeface="Arial" panose="020B0604020202020204" pitchFamily="34" charset="0"/>
                <a:cs typeface="Arial" panose="020B0604020202020204" pitchFamily="34" charset="0"/>
              </a:rPr>
              <a:t>PIE CHART</a:t>
            </a:r>
          </a:p>
          <a:p>
            <a:pPr algn="ctr"/>
            <a:r>
              <a:rPr lang="en-US" b="1" dirty="0">
                <a:solidFill>
                  <a:srgbClr val="8D230F"/>
                </a:solidFill>
                <a:latin typeface="Arial" panose="020B0604020202020204" pitchFamily="34" charset="0"/>
                <a:cs typeface="Arial" panose="020B0604020202020204" pitchFamily="34" charset="0"/>
              </a:rPr>
              <a:t>To show percentages of a whole</a:t>
            </a:r>
          </a:p>
        </p:txBody>
      </p:sp>
      <p:sp>
        <p:nvSpPr>
          <p:cNvPr id="13" name="TextBox 12">
            <a:extLst>
              <a:ext uri="{FF2B5EF4-FFF2-40B4-BE49-F238E27FC236}">
                <a16:creationId xmlns:a16="http://schemas.microsoft.com/office/drawing/2014/main" id="{3C25C83D-D9CF-77C7-126F-2E40DDB04D2D}"/>
              </a:ext>
            </a:extLst>
          </p:cNvPr>
          <p:cNvSpPr txBox="1"/>
          <p:nvPr/>
        </p:nvSpPr>
        <p:spPr>
          <a:xfrm>
            <a:off x="6175223" y="5259331"/>
            <a:ext cx="2414841" cy="1200329"/>
          </a:xfrm>
          <a:prstGeom prst="rect">
            <a:avLst/>
          </a:prstGeom>
          <a:noFill/>
        </p:spPr>
        <p:txBody>
          <a:bodyPr wrap="square" rtlCol="0">
            <a:spAutoFit/>
          </a:bodyPr>
          <a:lstStyle/>
          <a:p>
            <a:pPr algn="ctr"/>
            <a:r>
              <a:rPr lang="en-US" b="1" dirty="0">
                <a:solidFill>
                  <a:srgbClr val="8D230F"/>
                </a:solidFill>
                <a:latin typeface="Arial" panose="020B0604020202020204" pitchFamily="34" charset="0"/>
                <a:cs typeface="Arial" panose="020B0604020202020204" pitchFamily="34" charset="0"/>
              </a:rPr>
              <a:t>LINE GRAPH</a:t>
            </a:r>
          </a:p>
          <a:p>
            <a:pPr algn="ctr"/>
            <a:r>
              <a:rPr lang="en-US" b="1" dirty="0">
                <a:solidFill>
                  <a:srgbClr val="8D230F"/>
                </a:solidFill>
                <a:latin typeface="Arial" panose="020B0604020202020204" pitchFamily="34" charset="0"/>
                <a:cs typeface="Arial" panose="020B0604020202020204" pitchFamily="34" charset="0"/>
              </a:rPr>
              <a:t>To clearly show the relationship between two values</a:t>
            </a:r>
          </a:p>
        </p:txBody>
      </p:sp>
    </p:spTree>
    <p:extLst>
      <p:ext uri="{BB962C8B-B14F-4D97-AF65-F5344CB8AC3E}">
        <p14:creationId xmlns:p14="http://schemas.microsoft.com/office/powerpoint/2010/main" val="866620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D103B-D7DD-8056-576F-69167EF93848}"/>
              </a:ext>
            </a:extLst>
          </p:cNvPr>
          <p:cNvSpPr>
            <a:spLocks noGrp="1"/>
          </p:cNvSpPr>
          <p:nvPr>
            <p:ph type="title"/>
          </p:nvPr>
        </p:nvSpPr>
        <p:spPr/>
        <p:txBody>
          <a:bodyPr/>
          <a:lstStyle/>
          <a:p>
            <a:r>
              <a:rPr lang="en-US" dirty="0">
                <a:solidFill>
                  <a:srgbClr val="1E434C"/>
                </a:solidFill>
              </a:rPr>
              <a:t>BREAKOUT SESSION TIME</a:t>
            </a:r>
          </a:p>
        </p:txBody>
      </p:sp>
      <p:sp>
        <p:nvSpPr>
          <p:cNvPr id="3" name="Content Placeholder 2">
            <a:extLst>
              <a:ext uri="{FF2B5EF4-FFF2-40B4-BE49-F238E27FC236}">
                <a16:creationId xmlns:a16="http://schemas.microsoft.com/office/drawing/2014/main" id="{0962FDC2-36E1-A3C4-C756-AEFBAC04024C}"/>
              </a:ext>
            </a:extLst>
          </p:cNvPr>
          <p:cNvSpPr>
            <a:spLocks noGrp="1"/>
          </p:cNvSpPr>
          <p:nvPr>
            <p:ph idx="1"/>
          </p:nvPr>
        </p:nvSpPr>
        <p:spPr/>
        <p:txBody>
          <a:bodyPr/>
          <a:lstStyle/>
          <a:p>
            <a:r>
              <a:rPr lang="en-US" b="1" u="sng" dirty="0">
                <a:solidFill>
                  <a:srgbClr val="307A8C"/>
                </a:solidFill>
              </a:rPr>
              <a:t>GOAL 1:</a:t>
            </a:r>
            <a:r>
              <a:rPr lang="en-US" b="1" dirty="0">
                <a:solidFill>
                  <a:srgbClr val="307A8C"/>
                </a:solidFill>
              </a:rPr>
              <a:t> Icebreaker and introduce yourselves</a:t>
            </a:r>
          </a:p>
          <a:p>
            <a:r>
              <a:rPr lang="en-US" b="1" u="sng" dirty="0">
                <a:solidFill>
                  <a:srgbClr val="307A8C"/>
                </a:solidFill>
              </a:rPr>
              <a:t>GOAL 2:</a:t>
            </a:r>
            <a:r>
              <a:rPr lang="en-US" b="1" dirty="0">
                <a:solidFill>
                  <a:srgbClr val="307A8C"/>
                </a:solidFill>
              </a:rPr>
              <a:t> Work on analyzing your data</a:t>
            </a:r>
          </a:p>
        </p:txBody>
      </p:sp>
    </p:spTree>
    <p:extLst>
      <p:ext uri="{BB962C8B-B14F-4D97-AF65-F5344CB8AC3E}">
        <p14:creationId xmlns:p14="http://schemas.microsoft.com/office/powerpoint/2010/main" val="1137386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45379</TotalTime>
  <Words>949</Words>
  <Application>Microsoft Macintosh PowerPoint</Application>
  <PresentationFormat>Widescreen</PresentationFormat>
  <Paragraphs>102</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EB Garamond</vt:lpstr>
      <vt:lpstr>Roboto Slab</vt:lpstr>
      <vt:lpstr>Office Theme</vt:lpstr>
      <vt:lpstr>PowerPoint Presentation</vt:lpstr>
      <vt:lpstr>PowerPoint Presentation</vt:lpstr>
      <vt:lpstr>What is the Scientific Method?</vt:lpstr>
      <vt:lpstr>What are we learning today????</vt:lpstr>
      <vt:lpstr>Is my data reliable? </vt:lpstr>
      <vt:lpstr>What conditions do my results apply to?</vt:lpstr>
      <vt:lpstr>Are my results meaningful?</vt:lpstr>
      <vt:lpstr>What is the best way to visualize/present my data</vt:lpstr>
      <vt:lpstr>BREAKOUT SESSION TIME</vt:lpstr>
      <vt:lpstr>ICEBREAKER</vt:lpstr>
      <vt:lpstr>Let’s analyze your experiments</vt:lpstr>
      <vt:lpstr>SHOW US SOME DATA!!!  CHECK OUT THE TUTORIALS TO MAKE OTHER FIGURES OF YOUR DATA</vt:lpstr>
      <vt:lpstr>What’s Next??</vt:lpstr>
      <vt:lpstr>Any Questions? Contact Us   Organization Contact: mentorship.fer@gmail.com Organization Website: scienceFER.org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Yasin, Saif</dc:creator>
  <cp:lastModifiedBy>Yasin, Saif</cp:lastModifiedBy>
  <cp:revision>23</cp:revision>
  <dcterms:created xsi:type="dcterms:W3CDTF">2022-09-19T14:38:55Z</dcterms:created>
  <dcterms:modified xsi:type="dcterms:W3CDTF">2026-03-01T21:48:28Z</dcterms:modified>
</cp:coreProperties>
</file>