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9" r:id="rId3"/>
    <p:sldId id="265" r:id="rId4"/>
    <p:sldId id="272" r:id="rId5"/>
    <p:sldId id="288" r:id="rId6"/>
    <p:sldId id="289" r:id="rId7"/>
    <p:sldId id="290" r:id="rId8"/>
    <p:sldId id="291" r:id="rId9"/>
    <p:sldId id="277" r:id="rId10"/>
    <p:sldId id="279" r:id="rId11"/>
    <p:sldId id="280" r:id="rId12"/>
    <p:sldId id="281" r:id="rId13"/>
    <p:sldId id="282" r:id="rId14"/>
    <p:sldId id="304" r:id="rId15"/>
    <p:sldId id="270"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230F"/>
    <a:srgbClr val="1E434C"/>
    <a:srgbClr val="307A8C"/>
    <a:srgbClr val="FEA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p:restoredTop sz="88231"/>
  </p:normalViewPr>
  <p:slideViewPr>
    <p:cSldViewPr snapToGrid="0">
      <p:cViewPr varScale="1">
        <p:scale>
          <a:sx n="111" d="100"/>
          <a:sy n="111" d="100"/>
        </p:scale>
        <p:origin x="240" y="224"/>
      </p:cViewPr>
      <p:guideLst/>
    </p:cSldViewPr>
  </p:slideViewPr>
  <p:notesTextViewPr>
    <p:cViewPr>
      <p:scale>
        <a:sx n="130" d="100"/>
        <a:sy n="130" d="100"/>
      </p:scale>
      <p:origin x="0" y="-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6FB9D-535A-4C4C-8BD4-FDF18E87040F}" type="datetimeFigureOut">
              <a:rPr lang="en-US" smtClean="0"/>
              <a:t>1/31/26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1EF99-A304-FE47-8FAB-B5376620F564}" type="slidenum">
              <a:rPr lang="en-US" smtClean="0"/>
              <a:t>‹#›</a:t>
            </a:fld>
            <a:endParaRPr lang="en-US"/>
          </a:p>
        </p:txBody>
      </p:sp>
    </p:spTree>
    <p:extLst>
      <p:ext uri="{BB962C8B-B14F-4D97-AF65-F5344CB8AC3E}">
        <p14:creationId xmlns:p14="http://schemas.microsoft.com/office/powerpoint/2010/main" val="5176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1</a:t>
            </a:fld>
            <a:endParaRPr lang="en-US"/>
          </a:p>
        </p:txBody>
      </p:sp>
    </p:spTree>
    <p:extLst>
      <p:ext uri="{BB962C8B-B14F-4D97-AF65-F5344CB8AC3E}">
        <p14:creationId xmlns:p14="http://schemas.microsoft.com/office/powerpoint/2010/main" val="80740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a very quick ice breaker. We have been running long on these and want to make sure this finishes quickly.</a:t>
            </a:r>
          </a:p>
        </p:txBody>
      </p:sp>
      <p:sp>
        <p:nvSpPr>
          <p:cNvPr id="4" name="Slide Number Placeholder 3"/>
          <p:cNvSpPr>
            <a:spLocks noGrp="1"/>
          </p:cNvSpPr>
          <p:nvPr>
            <p:ph type="sldNum" sz="quarter" idx="5"/>
          </p:nvPr>
        </p:nvSpPr>
        <p:spPr/>
        <p:txBody>
          <a:bodyPr/>
          <a:lstStyle/>
          <a:p>
            <a:fld id="{1A61EF99-A304-FE47-8FAB-B5376620F564}" type="slidenum">
              <a:rPr lang="en-US" smtClean="0"/>
              <a:t>10</a:t>
            </a:fld>
            <a:endParaRPr lang="en-US"/>
          </a:p>
        </p:txBody>
      </p:sp>
    </p:spTree>
    <p:extLst>
      <p:ext uri="{BB962C8B-B14F-4D97-AF65-F5344CB8AC3E}">
        <p14:creationId xmlns:p14="http://schemas.microsoft.com/office/powerpoint/2010/main" val="334963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Ask them to make a design of the experiment. Essentially get them to say they want to drop both at the same time and measure with a stopwatch.</a:t>
            </a:r>
          </a:p>
        </p:txBody>
      </p:sp>
      <p:sp>
        <p:nvSpPr>
          <p:cNvPr id="4" name="Slide Number Placeholder 3"/>
          <p:cNvSpPr>
            <a:spLocks noGrp="1"/>
          </p:cNvSpPr>
          <p:nvPr>
            <p:ph type="sldNum" sz="quarter" idx="5"/>
          </p:nvPr>
        </p:nvSpPr>
        <p:spPr/>
        <p:txBody>
          <a:bodyPr/>
          <a:lstStyle/>
          <a:p>
            <a:fld id="{1A61EF99-A304-FE47-8FAB-B5376620F564}" type="slidenum">
              <a:rPr lang="en-US" smtClean="0"/>
              <a:t>11</a:t>
            </a:fld>
            <a:endParaRPr lang="en-US"/>
          </a:p>
        </p:txBody>
      </p:sp>
    </p:spTree>
    <p:extLst>
      <p:ext uri="{BB962C8B-B14F-4D97-AF65-F5344CB8AC3E}">
        <p14:creationId xmlns:p14="http://schemas.microsoft.com/office/powerpoint/2010/main" val="399008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Apply the lesson to this activity.</a:t>
            </a:r>
          </a:p>
          <a:p>
            <a:r>
              <a:rPr lang="en-US" dirty="0"/>
              <a:t>Independent variable is the object</a:t>
            </a:r>
          </a:p>
          <a:p>
            <a:r>
              <a:rPr lang="en-US" dirty="0"/>
              <a:t>Dependent: time to fall to ground</a:t>
            </a:r>
          </a:p>
          <a:p>
            <a:r>
              <a:rPr lang="en-US" dirty="0"/>
              <a:t>Confounding: position dropped from need to be exactly the same.</a:t>
            </a:r>
          </a:p>
        </p:txBody>
      </p:sp>
      <p:sp>
        <p:nvSpPr>
          <p:cNvPr id="4" name="Slide Number Placeholder 3"/>
          <p:cNvSpPr>
            <a:spLocks noGrp="1"/>
          </p:cNvSpPr>
          <p:nvPr>
            <p:ph type="sldNum" sz="quarter" idx="5"/>
          </p:nvPr>
        </p:nvSpPr>
        <p:spPr/>
        <p:txBody>
          <a:bodyPr/>
          <a:lstStyle/>
          <a:p>
            <a:fld id="{1A61EF99-A304-FE47-8FAB-B5376620F564}" type="slidenum">
              <a:rPr lang="en-US" smtClean="0"/>
              <a:t>12</a:t>
            </a:fld>
            <a:endParaRPr lang="en-US"/>
          </a:p>
        </p:txBody>
      </p:sp>
    </p:spTree>
    <p:extLst>
      <p:ext uri="{BB962C8B-B14F-4D97-AF65-F5344CB8AC3E}">
        <p14:creationId xmlns:p14="http://schemas.microsoft.com/office/powerpoint/2010/main" val="5548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Have them guess which one falls faster (make them vote for one or the other). Obviously they fall at same rate but it fun from them to have teams. Unless someone is too clever.</a:t>
            </a:r>
          </a:p>
          <a:p>
            <a:endParaRPr lang="en-US" dirty="0"/>
          </a:p>
          <a:p>
            <a:r>
              <a:rPr lang="en-US" dirty="0"/>
              <a:t>Link if you cannot access it:</a:t>
            </a:r>
          </a:p>
          <a:p>
            <a:r>
              <a:rPr lang="en-US" dirty="0"/>
              <a:t>https://</a:t>
            </a:r>
            <a:r>
              <a:rPr lang="en-US" dirty="0" err="1"/>
              <a:t>www.youtube.com</a:t>
            </a:r>
            <a:r>
              <a:rPr lang="en-US" dirty="0"/>
              <a:t>/</a:t>
            </a:r>
            <a:r>
              <a:rPr lang="en-US" dirty="0" err="1"/>
              <a:t>watch?v</a:t>
            </a:r>
            <a:r>
              <a:rPr lang="en-US" dirty="0"/>
              <a:t>=GdHlWp9k_sY</a:t>
            </a:r>
          </a:p>
        </p:txBody>
      </p:sp>
      <p:sp>
        <p:nvSpPr>
          <p:cNvPr id="4" name="Slide Number Placeholder 3"/>
          <p:cNvSpPr>
            <a:spLocks noGrp="1"/>
          </p:cNvSpPr>
          <p:nvPr>
            <p:ph type="sldNum" sz="quarter" idx="5"/>
          </p:nvPr>
        </p:nvSpPr>
        <p:spPr/>
        <p:txBody>
          <a:bodyPr/>
          <a:lstStyle/>
          <a:p>
            <a:fld id="{1A61EF99-A304-FE47-8FAB-B5376620F564}" type="slidenum">
              <a:rPr lang="en-US" smtClean="0"/>
              <a:t>13</a:t>
            </a:fld>
            <a:endParaRPr lang="en-US"/>
          </a:p>
        </p:txBody>
      </p:sp>
    </p:spTree>
    <p:extLst>
      <p:ext uri="{BB962C8B-B14F-4D97-AF65-F5344CB8AC3E}">
        <p14:creationId xmlns:p14="http://schemas.microsoft.com/office/powerpoint/2010/main" val="4193278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graphic organizer online and make one for each student</a:t>
            </a:r>
          </a:p>
          <a:p>
            <a:r>
              <a:rPr lang="en-US" dirty="0"/>
              <a:t>https://</a:t>
            </a:r>
            <a:r>
              <a:rPr lang="en-US" dirty="0" err="1"/>
              <a:t>drive.google.com</a:t>
            </a:r>
            <a:r>
              <a:rPr lang="en-US" dirty="0"/>
              <a:t>/drive/folders/1VVcnpyCJDIEyMgK5A-mEYciYJETwI_WK?usp=</a:t>
            </a:r>
            <a:r>
              <a:rPr lang="en-US" dirty="0" err="1"/>
              <a:t>drive_link</a:t>
            </a:r>
            <a:endParaRPr lang="en-US" dirty="0"/>
          </a:p>
          <a:p>
            <a:endParaRPr lang="en-US" dirty="0"/>
          </a:p>
          <a:p>
            <a:r>
              <a:rPr lang="en-US" dirty="0"/>
              <a:t>Tell them to refer to page 10 and 12 of the workbook for the homework answers</a:t>
            </a:r>
          </a:p>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14</a:t>
            </a:fld>
            <a:endParaRPr lang="en-US"/>
          </a:p>
        </p:txBody>
      </p:sp>
    </p:spTree>
    <p:extLst>
      <p:ext uri="{BB962C8B-B14F-4D97-AF65-F5344CB8AC3E}">
        <p14:creationId xmlns:p14="http://schemas.microsoft.com/office/powerpoint/2010/main" val="134619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Remind them that next they will do their experiments. Then they will analyze their data.</a:t>
            </a:r>
          </a:p>
        </p:txBody>
      </p:sp>
      <p:sp>
        <p:nvSpPr>
          <p:cNvPr id="4" name="Slide Number Placeholder 3"/>
          <p:cNvSpPr>
            <a:spLocks noGrp="1"/>
          </p:cNvSpPr>
          <p:nvPr>
            <p:ph type="sldNum" sz="quarter" idx="5"/>
          </p:nvPr>
        </p:nvSpPr>
        <p:spPr/>
        <p:txBody>
          <a:bodyPr/>
          <a:lstStyle/>
          <a:p>
            <a:fld id="{1A61EF99-A304-FE47-8FAB-B5376620F564}" type="slidenum">
              <a:rPr lang="en-US" smtClean="0"/>
              <a:t>15</a:t>
            </a:fld>
            <a:endParaRPr lang="en-US"/>
          </a:p>
        </p:txBody>
      </p:sp>
    </p:spTree>
    <p:extLst>
      <p:ext uri="{BB962C8B-B14F-4D97-AF65-F5344CB8AC3E}">
        <p14:creationId xmlns:p14="http://schemas.microsoft.com/office/powerpoint/2010/main" val="340794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to check the website for more information about the next steps!</a:t>
            </a:r>
          </a:p>
        </p:txBody>
      </p:sp>
      <p:sp>
        <p:nvSpPr>
          <p:cNvPr id="4" name="Slide Number Placeholder 3"/>
          <p:cNvSpPr>
            <a:spLocks noGrp="1"/>
          </p:cNvSpPr>
          <p:nvPr>
            <p:ph type="sldNum" sz="quarter" idx="5"/>
          </p:nvPr>
        </p:nvSpPr>
        <p:spPr/>
        <p:txBody>
          <a:bodyPr/>
          <a:lstStyle/>
          <a:p>
            <a:fld id="{1A61EF99-A304-FE47-8FAB-B5376620F564}" type="slidenum">
              <a:rPr lang="en-US" smtClean="0"/>
              <a:t>16</a:t>
            </a:fld>
            <a:endParaRPr lang="en-US"/>
          </a:p>
        </p:txBody>
      </p:sp>
    </p:spTree>
    <p:extLst>
      <p:ext uri="{BB962C8B-B14F-4D97-AF65-F5344CB8AC3E}">
        <p14:creationId xmlns:p14="http://schemas.microsoft.com/office/powerpoint/2010/main" val="96672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Goal: Review the scientific method with them. The slide is animated so that you might be able to engage the audience. This should be a quick review slide and we should hit on the fact that in order to have a good scientific experiment we need to follow this process. </a:t>
            </a:r>
          </a:p>
        </p:txBody>
      </p:sp>
      <p:sp>
        <p:nvSpPr>
          <p:cNvPr id="4" name="Slide Number Placeholder 3"/>
          <p:cNvSpPr>
            <a:spLocks noGrp="1"/>
          </p:cNvSpPr>
          <p:nvPr>
            <p:ph type="sldNum" sz="quarter" idx="5"/>
          </p:nvPr>
        </p:nvSpPr>
        <p:spPr/>
        <p:txBody>
          <a:bodyPr/>
          <a:lstStyle/>
          <a:p>
            <a:fld id="{1A61EF99-A304-FE47-8FAB-B5376620F564}" type="slidenum">
              <a:rPr lang="en-US" smtClean="0"/>
              <a:t>2</a:t>
            </a:fld>
            <a:endParaRPr lang="en-US"/>
          </a:p>
        </p:txBody>
      </p:sp>
    </p:spTree>
    <p:extLst>
      <p:ext uri="{BB962C8B-B14F-4D97-AF65-F5344CB8AC3E}">
        <p14:creationId xmlns:p14="http://schemas.microsoft.com/office/powerpoint/2010/main" val="91101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To remind them that they have now figured out their observation/question and they have a hypothesis to test. Now they need to design the experiment to test their hypothesis. They will want to remember that an experiment is specific to a hypothesis (use an example here, if you want to study sand color, you may need a different experiment to study why black sand forms or red sand forms). You also need to remind them that they need a controlled system. The controlled system will help them answer their specific question.</a:t>
            </a:r>
          </a:p>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3</a:t>
            </a:fld>
            <a:endParaRPr lang="en-US"/>
          </a:p>
        </p:txBody>
      </p:sp>
    </p:spTree>
    <p:extLst>
      <p:ext uri="{BB962C8B-B14F-4D97-AF65-F5344CB8AC3E}">
        <p14:creationId xmlns:p14="http://schemas.microsoft.com/office/powerpoint/2010/main" val="674288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hit the major goal for today. We want them to learn what a model system is and what variables are. These are the takeaways we want them to apply to their own experiments.</a:t>
            </a:r>
          </a:p>
        </p:txBody>
      </p:sp>
      <p:sp>
        <p:nvSpPr>
          <p:cNvPr id="4" name="Slide Number Placeholder 3"/>
          <p:cNvSpPr>
            <a:spLocks noGrp="1"/>
          </p:cNvSpPr>
          <p:nvPr>
            <p:ph type="sldNum" sz="quarter" idx="5"/>
          </p:nvPr>
        </p:nvSpPr>
        <p:spPr/>
        <p:txBody>
          <a:bodyPr/>
          <a:lstStyle/>
          <a:p>
            <a:fld id="{1A61EF99-A304-FE47-8FAB-B5376620F564}" type="slidenum">
              <a:rPr lang="en-US" smtClean="0"/>
              <a:t>4</a:t>
            </a:fld>
            <a:endParaRPr lang="en-US"/>
          </a:p>
        </p:txBody>
      </p:sp>
    </p:spTree>
    <p:extLst>
      <p:ext uri="{BB962C8B-B14F-4D97-AF65-F5344CB8AC3E}">
        <p14:creationId xmlns:p14="http://schemas.microsoft.com/office/powerpoint/2010/main" val="53969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define a model systems. Model systems are all about taking a complicated system, and pulling out only the specific thing that we want to test. It makes things possible to study if they are:</a:t>
            </a:r>
          </a:p>
          <a:p>
            <a:pPr marL="228600" indent="-228600">
              <a:buAutoNum type="arabicParenR"/>
            </a:pPr>
            <a:r>
              <a:rPr lang="en-US" dirty="0"/>
              <a:t>Too dangerous: (studies of dangerous viruses may requires systems that are safer that will not infect others)</a:t>
            </a:r>
          </a:p>
          <a:p>
            <a:pPr marL="228600" indent="-228600">
              <a:buAutoNum type="arabicParenR"/>
            </a:pPr>
            <a:r>
              <a:rPr lang="en-US" dirty="0"/>
              <a:t>Too complicated: (Human disease is hard to study so we start studies in a much more simple system like a mouse)</a:t>
            </a:r>
          </a:p>
          <a:p>
            <a:pPr marL="228600" indent="-228600">
              <a:buAutoNum type="arabicParenR"/>
            </a:pPr>
            <a:r>
              <a:rPr lang="en-US" dirty="0"/>
              <a:t>Not possible: (it is impossible for us to study how earth formed but we can create environment that may mimic those conditions)</a:t>
            </a:r>
          </a:p>
        </p:txBody>
      </p:sp>
      <p:sp>
        <p:nvSpPr>
          <p:cNvPr id="4" name="Slide Number Placeholder 3"/>
          <p:cNvSpPr>
            <a:spLocks noGrp="1"/>
          </p:cNvSpPr>
          <p:nvPr>
            <p:ph type="sldNum" sz="quarter" idx="5"/>
          </p:nvPr>
        </p:nvSpPr>
        <p:spPr/>
        <p:txBody>
          <a:bodyPr/>
          <a:lstStyle/>
          <a:p>
            <a:fld id="{1A61EF99-A304-FE47-8FAB-B5376620F564}" type="slidenum">
              <a:rPr lang="en-US" smtClean="0"/>
              <a:t>5</a:t>
            </a:fld>
            <a:endParaRPr lang="en-US"/>
          </a:p>
        </p:txBody>
      </p:sp>
    </p:spTree>
    <p:extLst>
      <p:ext uri="{BB962C8B-B14F-4D97-AF65-F5344CB8AC3E}">
        <p14:creationId xmlns:p14="http://schemas.microsoft.com/office/powerpoint/2010/main" val="6020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help them review the modules and the concept of model system ask them what the model systems were for Gemma and Neville’s experiments, which are from modules they have done in the last two weeks. Good place to ask them to volunteer answers.</a:t>
            </a:r>
          </a:p>
          <a:p>
            <a:r>
              <a:rPr lang="en-US" dirty="0"/>
              <a:t>Gemma’s system: She wanted to figure out whether specific dinosaurs lived on earth or on land. Her model system is to study fossils because she can’t study the actual dinosaurs. She is measuring the amount of heavy oxygen in the teeth.</a:t>
            </a:r>
          </a:p>
          <a:p>
            <a:r>
              <a:rPr lang="en-US" dirty="0"/>
              <a:t>Neville’s system: He wanted to know if color effected how wormed burrowed in the soil. He made a box of dirt and put worms in that with different color lamps to study this.</a:t>
            </a:r>
          </a:p>
        </p:txBody>
      </p:sp>
      <p:sp>
        <p:nvSpPr>
          <p:cNvPr id="4" name="Slide Number Placeholder 3"/>
          <p:cNvSpPr>
            <a:spLocks noGrp="1"/>
          </p:cNvSpPr>
          <p:nvPr>
            <p:ph type="sldNum" sz="quarter" idx="5"/>
          </p:nvPr>
        </p:nvSpPr>
        <p:spPr/>
        <p:txBody>
          <a:bodyPr/>
          <a:lstStyle/>
          <a:p>
            <a:fld id="{1A61EF99-A304-FE47-8FAB-B5376620F564}" type="slidenum">
              <a:rPr lang="en-US" smtClean="0"/>
              <a:t>6</a:t>
            </a:fld>
            <a:endParaRPr lang="en-US"/>
          </a:p>
        </p:txBody>
      </p:sp>
    </p:spTree>
    <p:extLst>
      <p:ext uri="{BB962C8B-B14F-4D97-AF65-F5344CB8AC3E}">
        <p14:creationId xmlns:p14="http://schemas.microsoft.com/office/powerpoint/2010/main" val="354256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Define independent and dependent variable. Independent variables are what we change (pulling the string). Dependent variables are the effects (whether the kid falls or stands straight).</a:t>
            </a:r>
          </a:p>
        </p:txBody>
      </p:sp>
      <p:sp>
        <p:nvSpPr>
          <p:cNvPr id="4" name="Slide Number Placeholder 3"/>
          <p:cNvSpPr>
            <a:spLocks noGrp="1"/>
          </p:cNvSpPr>
          <p:nvPr>
            <p:ph type="sldNum" sz="quarter" idx="5"/>
          </p:nvPr>
        </p:nvSpPr>
        <p:spPr/>
        <p:txBody>
          <a:bodyPr/>
          <a:lstStyle/>
          <a:p>
            <a:fld id="{1A61EF99-A304-FE47-8FAB-B5376620F564}" type="slidenum">
              <a:rPr lang="en-US" smtClean="0"/>
              <a:t>7</a:t>
            </a:fld>
            <a:endParaRPr lang="en-US"/>
          </a:p>
        </p:txBody>
      </p:sp>
    </p:spTree>
    <p:extLst>
      <p:ext uri="{BB962C8B-B14F-4D97-AF65-F5344CB8AC3E}">
        <p14:creationId xmlns:p14="http://schemas.microsoft.com/office/powerpoint/2010/main" val="424044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review with them the variables from the modules. The slide is animated so you can ask them to volunteer answers.</a:t>
            </a:r>
          </a:p>
        </p:txBody>
      </p:sp>
      <p:sp>
        <p:nvSpPr>
          <p:cNvPr id="4" name="Slide Number Placeholder 3"/>
          <p:cNvSpPr>
            <a:spLocks noGrp="1"/>
          </p:cNvSpPr>
          <p:nvPr>
            <p:ph type="sldNum" sz="quarter" idx="5"/>
          </p:nvPr>
        </p:nvSpPr>
        <p:spPr/>
        <p:txBody>
          <a:bodyPr/>
          <a:lstStyle/>
          <a:p>
            <a:fld id="{1A61EF99-A304-FE47-8FAB-B5376620F564}" type="slidenum">
              <a:rPr lang="en-US" smtClean="0"/>
              <a:t>8</a:t>
            </a:fld>
            <a:endParaRPr lang="en-US"/>
          </a:p>
        </p:txBody>
      </p:sp>
    </p:spTree>
    <p:extLst>
      <p:ext uri="{BB962C8B-B14F-4D97-AF65-F5344CB8AC3E}">
        <p14:creationId xmlns:p14="http://schemas.microsoft.com/office/powerpoint/2010/main" val="423248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Outline how breakout sessions will go. We should be 15 minutes into the session right now. Goal 1 should take about 5 minutes. Goal 2 should take 7 minutes. Goal 3 should take 18. We want to make sure they get to discuss project proposals with the mentors.</a:t>
            </a:r>
          </a:p>
        </p:txBody>
      </p:sp>
      <p:sp>
        <p:nvSpPr>
          <p:cNvPr id="4" name="Slide Number Placeholder 3"/>
          <p:cNvSpPr>
            <a:spLocks noGrp="1"/>
          </p:cNvSpPr>
          <p:nvPr>
            <p:ph type="sldNum" sz="quarter" idx="5"/>
          </p:nvPr>
        </p:nvSpPr>
        <p:spPr/>
        <p:txBody>
          <a:bodyPr/>
          <a:lstStyle/>
          <a:p>
            <a:fld id="{1A61EF99-A304-FE47-8FAB-B5376620F564}" type="slidenum">
              <a:rPr lang="en-US" smtClean="0"/>
              <a:t>9</a:t>
            </a:fld>
            <a:endParaRPr lang="en-US"/>
          </a:p>
        </p:txBody>
      </p:sp>
    </p:spTree>
    <p:extLst>
      <p:ext uri="{BB962C8B-B14F-4D97-AF65-F5344CB8AC3E}">
        <p14:creationId xmlns:p14="http://schemas.microsoft.com/office/powerpoint/2010/main" val="287143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D43B-D624-5F6C-031A-EEF2209B20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4E7ECF-35F2-E315-AFA3-A1CB18E8F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7AE337-D92F-706F-D626-56040043B5DF}"/>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6" name="Slide Number Placeholder 5">
            <a:extLst>
              <a:ext uri="{FF2B5EF4-FFF2-40B4-BE49-F238E27FC236}">
                <a16:creationId xmlns:a16="http://schemas.microsoft.com/office/drawing/2014/main" id="{D7E2B97C-68C9-235E-9A20-34991A62E2E1}"/>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44900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7EFF-3B4B-5FF2-1B08-6C5CAAE20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146AA6-42F2-708D-C9A1-CCCAD7A61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91EEE-25FD-78BA-1483-72CE75F21398}"/>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5" name="Footer Placeholder 4">
            <a:extLst>
              <a:ext uri="{FF2B5EF4-FFF2-40B4-BE49-F238E27FC236}">
                <a16:creationId xmlns:a16="http://schemas.microsoft.com/office/drawing/2014/main" id="{1A3819DA-91F8-4C88-3AF1-7C3D5EF77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395F8-57F6-64F7-0DA5-951118B39883}"/>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5077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766EC-C7A2-700C-967F-557E4264F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CC265-EC24-80DD-6128-D8A0659F2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89F64-2D93-5903-FD1F-444CB7C6FAF4}"/>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5" name="Footer Placeholder 4">
            <a:extLst>
              <a:ext uri="{FF2B5EF4-FFF2-40B4-BE49-F238E27FC236}">
                <a16:creationId xmlns:a16="http://schemas.microsoft.com/office/drawing/2014/main" id="{5A8E475A-A6B9-0C08-57B4-5015F5913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881CD-AD51-CDD0-6CE6-810DC58CFBAE}"/>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87051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6C7A-5C04-4DEA-D1F3-F21213BE7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FE5F3-CCD0-0E76-90DC-57593FC08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ADB84-C8AE-6BFA-4026-2AA9D9811011}"/>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5" name="Footer Placeholder 4">
            <a:extLst>
              <a:ext uri="{FF2B5EF4-FFF2-40B4-BE49-F238E27FC236}">
                <a16:creationId xmlns:a16="http://schemas.microsoft.com/office/drawing/2014/main" id="{F68A47AC-8B0C-B2DC-3E06-F0AF5345B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BE8F7-15BA-C212-D163-912F3720CD29}"/>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7908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C425-242F-2FCB-283D-C382611B1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4D2DF2-B238-0A73-A4A8-D2A99529A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74781-C2D4-E4C8-6FC5-F238F0D9CD48}"/>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5" name="Footer Placeholder 4">
            <a:extLst>
              <a:ext uri="{FF2B5EF4-FFF2-40B4-BE49-F238E27FC236}">
                <a16:creationId xmlns:a16="http://schemas.microsoft.com/office/drawing/2014/main" id="{9247009F-30BB-DC9D-613C-7931EFF2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9CE15-79BE-D01A-080A-064B83DA1BC3}"/>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6442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4C67-D2A6-6F3D-639A-6361E3F37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1C7E1-9903-A1B9-A726-DA667919AD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F78585-BDD6-AC06-FE8F-3B30938BF9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639D7-D051-D5DA-3015-BB6FBA0A51EE}"/>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6" name="Footer Placeholder 5">
            <a:extLst>
              <a:ext uri="{FF2B5EF4-FFF2-40B4-BE49-F238E27FC236}">
                <a16:creationId xmlns:a16="http://schemas.microsoft.com/office/drawing/2014/main" id="{EA9C1446-495B-DEB5-7D2E-3A9FA36EE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F0AC8-E18F-5574-E3E7-3323C4E725AF}"/>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7041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07E5-EFE5-792D-3F14-9408621DD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33E214-9EE7-0B8D-A13F-42F505AB9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8C064E-EF0A-69E3-3AA7-4B5E30475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48CAE-BD9F-D03A-0129-3B1E8EED7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A4DE4-CE53-3EBB-E04C-0F312322D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D3871E-F59A-B7D4-A4D0-3D7FBE0B3C99}"/>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8" name="Footer Placeholder 7">
            <a:extLst>
              <a:ext uri="{FF2B5EF4-FFF2-40B4-BE49-F238E27FC236}">
                <a16:creationId xmlns:a16="http://schemas.microsoft.com/office/drawing/2014/main" id="{4280B9DB-7F07-7815-003C-0CE1B41CC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093EE-B0A0-080D-7A6B-EA3F667FAF7A}"/>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40054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998F-D1D2-18B8-5949-31D72A132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B3B68F-9BF9-7A81-CD09-FB807BC9A116}"/>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4" name="Footer Placeholder 3">
            <a:extLst>
              <a:ext uri="{FF2B5EF4-FFF2-40B4-BE49-F238E27FC236}">
                <a16:creationId xmlns:a16="http://schemas.microsoft.com/office/drawing/2014/main" id="{2971C800-5E41-A4C8-5206-658AAC39CE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75295-4AEE-847E-8B3E-B8A2C5D4626E}"/>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75287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A499E-008A-E48F-0E63-7F2C460233EC}"/>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3" name="Footer Placeholder 2">
            <a:extLst>
              <a:ext uri="{FF2B5EF4-FFF2-40B4-BE49-F238E27FC236}">
                <a16:creationId xmlns:a16="http://schemas.microsoft.com/office/drawing/2014/main" id="{13E4E059-F133-7015-E77E-7A178940C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6B68A-1CA0-6D4C-4EBA-04BD6D1E5AF4}"/>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59957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6CC8-7481-CBF5-9858-5968860F8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8AF9A6-B67A-94B2-E0D6-58ECB77D0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1C7D8-84DA-EC36-842A-3565EEBFE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7F5FF-7490-3614-93A5-1BC6AE6BD674}"/>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6" name="Footer Placeholder 5">
            <a:extLst>
              <a:ext uri="{FF2B5EF4-FFF2-40B4-BE49-F238E27FC236}">
                <a16:creationId xmlns:a16="http://schemas.microsoft.com/office/drawing/2014/main" id="{F02FDF9A-DA16-1EA3-6CEE-0710C02C6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56CA3-3FAD-8ADD-2A7C-86DE3C3505A7}"/>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56567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F6E6-8288-9D9C-794D-A3FE5CDAB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35F520-8A10-39EF-A7FE-3F83FC165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26D457-5C92-0EFF-199F-D83E2CA3C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47666-ACDF-051C-6E69-E18728F65FBD}"/>
              </a:ext>
            </a:extLst>
          </p:cNvPr>
          <p:cNvSpPr>
            <a:spLocks noGrp="1"/>
          </p:cNvSpPr>
          <p:nvPr>
            <p:ph type="dt" sz="half" idx="10"/>
          </p:nvPr>
        </p:nvSpPr>
        <p:spPr/>
        <p:txBody>
          <a:bodyPr/>
          <a:lstStyle/>
          <a:p>
            <a:fld id="{F887DD27-892C-2744-923E-098A34D7BE85}" type="datetimeFigureOut">
              <a:rPr lang="en-US" smtClean="0"/>
              <a:t>1/31/26</a:t>
            </a:fld>
            <a:endParaRPr lang="en-US"/>
          </a:p>
        </p:txBody>
      </p:sp>
      <p:sp>
        <p:nvSpPr>
          <p:cNvPr id="6" name="Footer Placeholder 5">
            <a:extLst>
              <a:ext uri="{FF2B5EF4-FFF2-40B4-BE49-F238E27FC236}">
                <a16:creationId xmlns:a16="http://schemas.microsoft.com/office/drawing/2014/main" id="{42A008B0-E7C2-C934-6DAA-640CCF4BD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7B6EC-CB1D-D4EC-ED48-8B2F87D6A31C}"/>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7833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DC471-E945-60FF-1B59-50C63BC45375}"/>
              </a:ext>
            </a:extLst>
          </p:cNvPr>
          <p:cNvSpPr>
            <a:spLocks noGrp="1"/>
          </p:cNvSpPr>
          <p:nvPr>
            <p:ph type="title"/>
          </p:nvPr>
        </p:nvSpPr>
        <p:spPr>
          <a:xfrm>
            <a:off x="1041192" y="504731"/>
            <a:ext cx="10109616" cy="11859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49E4ED-A4C4-28CA-F71D-B672B4052D47}"/>
              </a:ext>
            </a:extLst>
          </p:cNvPr>
          <p:cNvSpPr>
            <a:spLocks noGrp="1"/>
          </p:cNvSpPr>
          <p:nvPr>
            <p:ph type="body" idx="1"/>
          </p:nvPr>
        </p:nvSpPr>
        <p:spPr>
          <a:xfrm>
            <a:off x="1041192" y="1850751"/>
            <a:ext cx="10109616" cy="41178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ACDE-3E1E-F0D1-5423-EA2AEF489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7DD27-892C-2744-923E-098A34D7BE85}" type="datetimeFigureOut">
              <a:rPr lang="en-US" smtClean="0"/>
              <a:t>1/31/26</a:t>
            </a:fld>
            <a:endParaRPr lang="en-US"/>
          </a:p>
        </p:txBody>
      </p:sp>
      <p:sp>
        <p:nvSpPr>
          <p:cNvPr id="5" name="Footer Placeholder 4">
            <a:extLst>
              <a:ext uri="{FF2B5EF4-FFF2-40B4-BE49-F238E27FC236}">
                <a16:creationId xmlns:a16="http://schemas.microsoft.com/office/drawing/2014/main" id="{BC0399EF-08ED-D011-AEA5-15307D6E9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99F32-BC83-6A53-BAC4-658EEE109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218D0-C819-914C-8016-2FB4B0693569}" type="slidenum">
              <a:rPr lang="en-US" smtClean="0"/>
              <a:t>‹#›</a:t>
            </a:fld>
            <a:endParaRPr lang="en-US"/>
          </a:p>
        </p:txBody>
      </p:sp>
      <p:sp>
        <p:nvSpPr>
          <p:cNvPr id="7" name="TextBox 6">
            <a:extLst>
              <a:ext uri="{FF2B5EF4-FFF2-40B4-BE49-F238E27FC236}">
                <a16:creationId xmlns:a16="http://schemas.microsoft.com/office/drawing/2014/main" id="{66B6D38C-25F9-3C00-6135-0CFB80AA0D3F}"/>
              </a:ext>
            </a:extLst>
          </p:cNvPr>
          <p:cNvSpPr txBox="1"/>
          <p:nvPr userDrawn="1"/>
        </p:nvSpPr>
        <p:spPr>
          <a:xfrm>
            <a:off x="8093765" y="-3306"/>
            <a:ext cx="4098235" cy="369332"/>
          </a:xfrm>
          <a:prstGeom prst="rect">
            <a:avLst/>
          </a:prstGeom>
          <a:solidFill>
            <a:srgbClr val="8D230F"/>
          </a:solidFill>
        </p:spPr>
        <p:txBody>
          <a:bodyPr wrap="square" rtlCol="0">
            <a:spAutoFit/>
          </a:bodyPr>
          <a:lstStyle/>
          <a:p>
            <a:endParaRPr lang="en-US" dirty="0">
              <a:solidFill>
                <a:srgbClr val="8D230F"/>
              </a:solidFill>
            </a:endParaRPr>
          </a:p>
        </p:txBody>
      </p:sp>
      <p:sp>
        <p:nvSpPr>
          <p:cNvPr id="8" name="TextBox 7">
            <a:extLst>
              <a:ext uri="{FF2B5EF4-FFF2-40B4-BE49-F238E27FC236}">
                <a16:creationId xmlns:a16="http://schemas.microsoft.com/office/drawing/2014/main" id="{AFB76AF1-0910-4B2F-8DB8-7AD4609299BD}"/>
              </a:ext>
            </a:extLst>
          </p:cNvPr>
          <p:cNvSpPr txBox="1"/>
          <p:nvPr userDrawn="1"/>
        </p:nvSpPr>
        <p:spPr>
          <a:xfrm>
            <a:off x="0" y="-4207"/>
            <a:ext cx="8093765" cy="369332"/>
          </a:xfrm>
          <a:prstGeom prst="rect">
            <a:avLst/>
          </a:prstGeom>
          <a:solidFill>
            <a:srgbClr val="1E434C"/>
          </a:solidFill>
        </p:spPr>
        <p:txBody>
          <a:bodyPr wrap="square" rtlCol="0">
            <a:spAutoFit/>
          </a:bodyPr>
          <a:lstStyle/>
          <a:p>
            <a:endParaRPr lang="en-US" dirty="0">
              <a:solidFill>
                <a:srgbClr val="8D230F"/>
              </a:solidFill>
            </a:endParaRPr>
          </a:p>
        </p:txBody>
      </p:sp>
      <p:sp>
        <p:nvSpPr>
          <p:cNvPr id="9" name="TextBox 8">
            <a:extLst>
              <a:ext uri="{FF2B5EF4-FFF2-40B4-BE49-F238E27FC236}">
                <a16:creationId xmlns:a16="http://schemas.microsoft.com/office/drawing/2014/main" id="{FAD044AC-61D0-F1F2-8967-C82F310866E5}"/>
              </a:ext>
            </a:extLst>
          </p:cNvPr>
          <p:cNvSpPr txBox="1"/>
          <p:nvPr userDrawn="1"/>
        </p:nvSpPr>
        <p:spPr>
          <a:xfrm>
            <a:off x="4377" y="6495956"/>
            <a:ext cx="4114800" cy="369332"/>
          </a:xfrm>
          <a:prstGeom prst="rect">
            <a:avLst/>
          </a:prstGeom>
          <a:solidFill>
            <a:srgbClr val="307A8C"/>
          </a:solidFill>
        </p:spPr>
        <p:txBody>
          <a:bodyPr wrap="square" rtlCol="0">
            <a:spAutoFit/>
          </a:bodyPr>
          <a:lstStyle/>
          <a:p>
            <a:endParaRPr lang="en-US" dirty="0">
              <a:solidFill>
                <a:srgbClr val="8D230F"/>
              </a:solidFill>
            </a:endParaRPr>
          </a:p>
        </p:txBody>
      </p:sp>
      <p:sp>
        <p:nvSpPr>
          <p:cNvPr id="10" name="TextBox 9">
            <a:extLst>
              <a:ext uri="{FF2B5EF4-FFF2-40B4-BE49-F238E27FC236}">
                <a16:creationId xmlns:a16="http://schemas.microsoft.com/office/drawing/2014/main" id="{D5036BB6-32F1-AE67-A113-AF66E014822A}"/>
              </a:ext>
            </a:extLst>
          </p:cNvPr>
          <p:cNvSpPr txBox="1"/>
          <p:nvPr userDrawn="1"/>
        </p:nvSpPr>
        <p:spPr>
          <a:xfrm>
            <a:off x="4100249" y="6493172"/>
            <a:ext cx="8093765" cy="369332"/>
          </a:xfrm>
          <a:prstGeom prst="rect">
            <a:avLst/>
          </a:prstGeom>
          <a:solidFill>
            <a:srgbClr val="FEA905"/>
          </a:solidFill>
        </p:spPr>
        <p:txBody>
          <a:bodyPr wrap="square" rtlCol="0">
            <a:spAutoFit/>
          </a:bodyPr>
          <a:lstStyle/>
          <a:p>
            <a:endParaRPr lang="en-US" dirty="0">
              <a:solidFill>
                <a:srgbClr val="8D230F"/>
              </a:solidFill>
            </a:endParaRPr>
          </a:p>
        </p:txBody>
      </p:sp>
    </p:spTree>
    <p:extLst>
      <p:ext uri="{BB962C8B-B14F-4D97-AF65-F5344CB8AC3E}">
        <p14:creationId xmlns:p14="http://schemas.microsoft.com/office/powerpoint/2010/main" val="40469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GdHlWp9k_sY?feature=oembed"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ciencefer.org/student_resourc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entorship.fer@gmail.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sciencefe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DB5536-E689-FBE1-153D-46DE31F7E1AD}"/>
              </a:ext>
            </a:extLst>
          </p:cNvPr>
          <p:cNvSpPr txBox="1"/>
          <p:nvPr/>
        </p:nvSpPr>
        <p:spPr>
          <a:xfrm>
            <a:off x="1758958" y="556520"/>
            <a:ext cx="8423343" cy="5744960"/>
          </a:xfrm>
          <a:prstGeom prst="rect">
            <a:avLst/>
          </a:prstGeom>
          <a:solidFill>
            <a:schemeClr val="bg1">
              <a:alpha val="61000"/>
            </a:schemeClr>
          </a:solidFill>
        </p:spPr>
        <p:txBody>
          <a:bodyPr wrap="square" rtlCol="0">
            <a:spAutoFit/>
          </a:bodyPr>
          <a:lstStyle/>
          <a:p>
            <a:endParaRPr lang="en-US" dirty="0"/>
          </a:p>
        </p:txBody>
      </p:sp>
      <p:sp>
        <p:nvSpPr>
          <p:cNvPr id="4" name="Google Shape;70;p1">
            <a:extLst>
              <a:ext uri="{FF2B5EF4-FFF2-40B4-BE49-F238E27FC236}">
                <a16:creationId xmlns:a16="http://schemas.microsoft.com/office/drawing/2014/main" id="{5BFD4256-9A77-8FD2-820F-70693647EBE0}"/>
              </a:ext>
            </a:extLst>
          </p:cNvPr>
          <p:cNvSpPr txBox="1">
            <a:spLocks/>
          </p:cNvSpPr>
          <p:nvPr/>
        </p:nvSpPr>
        <p:spPr>
          <a:xfrm>
            <a:off x="3717565" y="1032591"/>
            <a:ext cx="7743200" cy="12504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air for </a:t>
            </a:r>
          </a:p>
        </p:txBody>
      </p:sp>
      <p:sp>
        <p:nvSpPr>
          <p:cNvPr id="5" name="Google Shape;72;p1">
            <a:extLst>
              <a:ext uri="{FF2B5EF4-FFF2-40B4-BE49-F238E27FC236}">
                <a16:creationId xmlns:a16="http://schemas.microsoft.com/office/drawing/2014/main" id="{8F3FF93D-4671-E97A-D9C0-48D054943233}"/>
              </a:ext>
            </a:extLst>
          </p:cNvPr>
          <p:cNvSpPr txBox="1"/>
          <p:nvPr/>
        </p:nvSpPr>
        <p:spPr>
          <a:xfrm>
            <a:off x="2644765" y="1121391"/>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F</a:t>
            </a:r>
            <a:endParaRPr sz="6800" b="1" dirty="0">
              <a:solidFill>
                <a:srgbClr val="1E434C"/>
              </a:solidFill>
              <a:latin typeface="Arial"/>
              <a:ea typeface="Arial"/>
              <a:cs typeface="Arial"/>
              <a:sym typeface="Arial"/>
            </a:endParaRPr>
          </a:p>
        </p:txBody>
      </p:sp>
      <p:sp>
        <p:nvSpPr>
          <p:cNvPr id="6" name="Google Shape;73;p1">
            <a:extLst>
              <a:ext uri="{FF2B5EF4-FFF2-40B4-BE49-F238E27FC236}">
                <a16:creationId xmlns:a16="http://schemas.microsoft.com/office/drawing/2014/main" id="{5AE1ACE7-13E1-C8C6-5145-B663467E7FEE}"/>
              </a:ext>
            </a:extLst>
          </p:cNvPr>
          <p:cNvSpPr txBox="1"/>
          <p:nvPr/>
        </p:nvSpPr>
        <p:spPr>
          <a:xfrm>
            <a:off x="2644765" y="3836424"/>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R</a:t>
            </a:r>
            <a:endParaRPr sz="6800" b="1" dirty="0">
              <a:solidFill>
                <a:srgbClr val="1E434C"/>
              </a:solidFill>
              <a:latin typeface="Arial"/>
              <a:ea typeface="Arial"/>
              <a:cs typeface="Arial"/>
              <a:sym typeface="Arial"/>
            </a:endParaRPr>
          </a:p>
        </p:txBody>
      </p:sp>
      <p:sp>
        <p:nvSpPr>
          <p:cNvPr id="7" name="Google Shape;74;p1">
            <a:extLst>
              <a:ext uri="{FF2B5EF4-FFF2-40B4-BE49-F238E27FC236}">
                <a16:creationId xmlns:a16="http://schemas.microsoft.com/office/drawing/2014/main" id="{3FF13242-7591-37FD-FE74-8F510430D496}"/>
              </a:ext>
            </a:extLst>
          </p:cNvPr>
          <p:cNvSpPr txBox="1"/>
          <p:nvPr/>
        </p:nvSpPr>
        <p:spPr>
          <a:xfrm>
            <a:off x="2644765" y="2478908"/>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E</a:t>
            </a:r>
            <a:endParaRPr sz="6800" b="1" dirty="0">
              <a:solidFill>
                <a:srgbClr val="1E434C"/>
              </a:solidFill>
              <a:latin typeface="Arial"/>
              <a:ea typeface="Arial"/>
              <a:cs typeface="Arial"/>
              <a:sym typeface="Arial"/>
            </a:endParaRPr>
          </a:p>
        </p:txBody>
      </p:sp>
      <p:sp>
        <p:nvSpPr>
          <p:cNvPr id="8" name="Google Shape;75;p1">
            <a:extLst>
              <a:ext uri="{FF2B5EF4-FFF2-40B4-BE49-F238E27FC236}">
                <a16:creationId xmlns:a16="http://schemas.microsoft.com/office/drawing/2014/main" id="{B00420A4-64BE-B382-1074-1E879996F5BA}"/>
              </a:ext>
            </a:extLst>
          </p:cNvPr>
          <p:cNvSpPr txBox="1">
            <a:spLocks/>
          </p:cNvSpPr>
          <p:nvPr/>
        </p:nvSpPr>
        <p:spPr>
          <a:xfrm>
            <a:off x="3717565" y="3836424"/>
            <a:ext cx="7743200" cy="10728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esearchers</a:t>
            </a:r>
          </a:p>
        </p:txBody>
      </p:sp>
      <p:sp>
        <p:nvSpPr>
          <p:cNvPr id="9" name="Google Shape;76;p1">
            <a:extLst>
              <a:ext uri="{FF2B5EF4-FFF2-40B4-BE49-F238E27FC236}">
                <a16:creationId xmlns:a16="http://schemas.microsoft.com/office/drawing/2014/main" id="{DDBCF642-77B1-3546-1954-04E130300EEC}"/>
              </a:ext>
            </a:extLst>
          </p:cNvPr>
          <p:cNvSpPr txBox="1">
            <a:spLocks/>
          </p:cNvSpPr>
          <p:nvPr/>
        </p:nvSpPr>
        <p:spPr>
          <a:xfrm>
            <a:off x="3717565" y="2425392"/>
            <a:ext cx="7743200" cy="10728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merging </a:t>
            </a:r>
          </a:p>
        </p:txBody>
      </p:sp>
      <p:pic>
        <p:nvPicPr>
          <p:cNvPr id="10" name="Picture 9" descr="A picture containing logo&#10;&#10;Description automatically generated">
            <a:extLst>
              <a:ext uri="{FF2B5EF4-FFF2-40B4-BE49-F238E27FC236}">
                <a16:creationId xmlns:a16="http://schemas.microsoft.com/office/drawing/2014/main" id="{5B8DC706-20EF-C3F5-BE70-7FA5EAD58594}"/>
              </a:ext>
            </a:extLst>
          </p:cNvPr>
          <p:cNvPicPr>
            <a:picLocks noChangeAspect="1"/>
          </p:cNvPicPr>
          <p:nvPr/>
        </p:nvPicPr>
        <p:blipFill rotWithShape="1">
          <a:blip r:embed="rId4"/>
          <a:srcRect l="33960" t="14088" r="41625" b="28895"/>
          <a:stretch/>
        </p:blipFill>
        <p:spPr>
          <a:xfrm>
            <a:off x="7428607" y="714834"/>
            <a:ext cx="2118628" cy="2783141"/>
          </a:xfrm>
          <a:prstGeom prst="rect">
            <a:avLst/>
          </a:prstGeom>
        </p:spPr>
      </p:pic>
      <p:sp>
        <p:nvSpPr>
          <p:cNvPr id="11" name="TextBox 10">
            <a:extLst>
              <a:ext uri="{FF2B5EF4-FFF2-40B4-BE49-F238E27FC236}">
                <a16:creationId xmlns:a16="http://schemas.microsoft.com/office/drawing/2014/main" id="{99DA8657-DCBB-B504-C3AA-76C6E75FA5E6}"/>
              </a:ext>
            </a:extLst>
          </p:cNvPr>
          <p:cNvSpPr txBox="1"/>
          <p:nvPr/>
        </p:nvSpPr>
        <p:spPr>
          <a:xfrm>
            <a:off x="3539259" y="5156414"/>
            <a:ext cx="4862742" cy="954107"/>
          </a:xfrm>
          <a:prstGeom prst="rect">
            <a:avLst/>
          </a:prstGeom>
          <a:noFill/>
        </p:spPr>
        <p:txBody>
          <a:bodyPr wrap="none" rtlCol="0">
            <a:spAutoFit/>
          </a:bodyPr>
          <a:lstStyle/>
          <a:p>
            <a:pPr algn="ctr"/>
            <a:r>
              <a:rPr lang="en-US" sz="2800" b="1" dirty="0">
                <a:solidFill>
                  <a:srgbClr val="8D230F"/>
                </a:solidFill>
                <a:latin typeface="Arial" panose="020B0604020202020204" pitchFamily="34" charset="0"/>
                <a:cs typeface="Arial" panose="020B0604020202020204" pitchFamily="34" charset="0"/>
              </a:rPr>
              <a:t>Mentorship Session 4</a:t>
            </a:r>
          </a:p>
          <a:p>
            <a:pPr algn="ctr"/>
            <a:r>
              <a:rPr lang="en-US" sz="2800" b="1" i="0" dirty="0">
                <a:solidFill>
                  <a:srgbClr val="8D230F"/>
                </a:solidFill>
                <a:effectLst/>
                <a:latin typeface="Arial" panose="020B0604020202020204" pitchFamily="34" charset="0"/>
              </a:rPr>
              <a:t>Designing Your Experiment</a:t>
            </a:r>
            <a:endParaRPr lang="en-US" sz="2800" b="1" dirty="0">
              <a:solidFill>
                <a:srgbClr val="8D23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5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58C6-1741-9854-FD72-12ADB93E2188}"/>
              </a:ext>
            </a:extLst>
          </p:cNvPr>
          <p:cNvSpPr>
            <a:spLocks noGrp="1"/>
          </p:cNvSpPr>
          <p:nvPr>
            <p:ph type="title"/>
          </p:nvPr>
        </p:nvSpPr>
        <p:spPr/>
        <p:txBody>
          <a:bodyPr/>
          <a:lstStyle/>
          <a:p>
            <a:r>
              <a:rPr lang="en-US" dirty="0">
                <a:solidFill>
                  <a:srgbClr val="1E434C"/>
                </a:solidFill>
              </a:rPr>
              <a:t>ICEBREAKER</a:t>
            </a:r>
          </a:p>
        </p:txBody>
      </p:sp>
      <p:sp>
        <p:nvSpPr>
          <p:cNvPr id="3" name="Content Placeholder 2">
            <a:extLst>
              <a:ext uri="{FF2B5EF4-FFF2-40B4-BE49-F238E27FC236}">
                <a16:creationId xmlns:a16="http://schemas.microsoft.com/office/drawing/2014/main" id="{BB2E3FEA-7CBE-DD74-9398-C41A086F1FD6}"/>
              </a:ext>
            </a:extLst>
          </p:cNvPr>
          <p:cNvSpPr>
            <a:spLocks noGrp="1"/>
          </p:cNvSpPr>
          <p:nvPr>
            <p:ph idx="1"/>
          </p:nvPr>
        </p:nvSpPr>
        <p:spPr/>
        <p:txBody>
          <a:bodyPr/>
          <a:lstStyle/>
          <a:p>
            <a:r>
              <a:rPr lang="en-US" b="1" dirty="0">
                <a:solidFill>
                  <a:srgbClr val="307A8C"/>
                </a:solidFill>
              </a:rPr>
              <a:t>Introduce yourself: say your name and grade</a:t>
            </a:r>
          </a:p>
          <a:p>
            <a:r>
              <a:rPr lang="en-US" b="1" dirty="0">
                <a:solidFill>
                  <a:srgbClr val="307A8C"/>
                </a:solidFill>
              </a:rPr>
              <a:t>Our activity today will involve a unique job, tell us your dream “fun” job that you would want to do when you grow up</a:t>
            </a:r>
          </a:p>
        </p:txBody>
      </p:sp>
    </p:spTree>
    <p:extLst>
      <p:ext uri="{BB962C8B-B14F-4D97-AF65-F5344CB8AC3E}">
        <p14:creationId xmlns:p14="http://schemas.microsoft.com/office/powerpoint/2010/main" val="325901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4CF8-7A3C-A318-D2B7-9042CEC58EDA}"/>
              </a:ext>
            </a:extLst>
          </p:cNvPr>
          <p:cNvSpPr>
            <a:spLocks noGrp="1"/>
          </p:cNvSpPr>
          <p:nvPr>
            <p:ph type="title"/>
          </p:nvPr>
        </p:nvSpPr>
        <p:spPr/>
        <p:txBody>
          <a:bodyPr/>
          <a:lstStyle/>
          <a:p>
            <a:r>
              <a:rPr lang="en-US" dirty="0">
                <a:solidFill>
                  <a:srgbClr val="1E434C"/>
                </a:solidFill>
              </a:rPr>
              <a:t>Review Activity</a:t>
            </a:r>
          </a:p>
        </p:txBody>
      </p:sp>
      <p:sp>
        <p:nvSpPr>
          <p:cNvPr id="5" name="TextBox 4">
            <a:extLst>
              <a:ext uri="{FF2B5EF4-FFF2-40B4-BE49-F238E27FC236}">
                <a16:creationId xmlns:a16="http://schemas.microsoft.com/office/drawing/2014/main" id="{47BEF61E-66C9-4612-19DF-8D6779673DF0}"/>
              </a:ext>
            </a:extLst>
          </p:cNvPr>
          <p:cNvSpPr txBox="1"/>
          <p:nvPr/>
        </p:nvSpPr>
        <p:spPr>
          <a:xfrm>
            <a:off x="922972" y="1690688"/>
            <a:ext cx="9375457" cy="1569660"/>
          </a:xfrm>
          <a:prstGeom prst="rect">
            <a:avLst/>
          </a:prstGeom>
          <a:noFill/>
        </p:spPr>
        <p:txBody>
          <a:bodyPr wrap="square">
            <a:spAutoFit/>
          </a:bodyPr>
          <a:lstStyle/>
          <a:p>
            <a:pPr marL="0" lvl="0" indent="0" algn="l" rtl="0">
              <a:lnSpc>
                <a:spcPct val="100000"/>
              </a:lnSpc>
              <a:spcBef>
                <a:spcPts val="1000"/>
              </a:spcBef>
              <a:spcAft>
                <a:spcPts val="0"/>
              </a:spcAft>
              <a:buSzPts val="2400"/>
              <a:buNone/>
            </a:pPr>
            <a:r>
              <a:rPr lang="en-US" sz="3200" b="1" dirty="0">
                <a:solidFill>
                  <a:srgbClr val="307A8C"/>
                </a:solidFill>
                <a:latin typeface="Arial" panose="020B0604020202020204" pitchFamily="34" charset="0"/>
                <a:ea typeface="Roboto Slab"/>
                <a:cs typeface="Arial" panose="020B0604020202020204" pitchFamily="34" charset="0"/>
                <a:sym typeface="Roboto Slab"/>
              </a:rPr>
              <a:t>If I dropped a feather and a hammer of the same weight on the moon which would hit the ground first?</a:t>
            </a:r>
            <a:endParaRPr lang="en-US" sz="3200" dirty="0">
              <a:solidFill>
                <a:srgbClr val="307A8C"/>
              </a:solidFill>
              <a:latin typeface="Arial" panose="020B0604020202020204" pitchFamily="34" charset="0"/>
              <a:ea typeface="Roboto Slab"/>
              <a:cs typeface="Arial" panose="020B0604020202020204" pitchFamily="34" charset="0"/>
              <a:sym typeface="Roboto Slab"/>
            </a:endParaRPr>
          </a:p>
        </p:txBody>
      </p:sp>
      <p:pic>
        <p:nvPicPr>
          <p:cNvPr id="6" name="Google Shape;312;p42" descr="Feather: Anatomy and Function">
            <a:extLst>
              <a:ext uri="{FF2B5EF4-FFF2-40B4-BE49-F238E27FC236}">
                <a16:creationId xmlns:a16="http://schemas.microsoft.com/office/drawing/2014/main" id="{E78C8724-948F-CFBE-1262-9BAB5271CA28}"/>
              </a:ext>
            </a:extLst>
          </p:cNvPr>
          <p:cNvPicPr preferRelativeResize="0"/>
          <p:nvPr/>
        </p:nvPicPr>
        <p:blipFill rotWithShape="1">
          <a:blip r:embed="rId3">
            <a:alphaModFix/>
          </a:blip>
          <a:srcRect/>
          <a:stretch/>
        </p:blipFill>
        <p:spPr>
          <a:xfrm>
            <a:off x="2824431" y="3260348"/>
            <a:ext cx="2541684" cy="1917259"/>
          </a:xfrm>
          <a:prstGeom prst="rect">
            <a:avLst/>
          </a:prstGeom>
          <a:noFill/>
          <a:ln>
            <a:noFill/>
          </a:ln>
        </p:spPr>
      </p:pic>
      <p:sp>
        <p:nvSpPr>
          <p:cNvPr id="9" name="TextBox 8">
            <a:extLst>
              <a:ext uri="{FF2B5EF4-FFF2-40B4-BE49-F238E27FC236}">
                <a16:creationId xmlns:a16="http://schemas.microsoft.com/office/drawing/2014/main" id="{F4097940-D33C-39FB-ECD8-05D2B47649ED}"/>
              </a:ext>
            </a:extLst>
          </p:cNvPr>
          <p:cNvSpPr txBox="1"/>
          <p:nvPr/>
        </p:nvSpPr>
        <p:spPr>
          <a:xfrm>
            <a:off x="4953000" y="5270921"/>
            <a:ext cx="8309610" cy="1082348"/>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dirty="0">
                <a:solidFill>
                  <a:srgbClr val="8D230F"/>
                </a:solidFill>
                <a:latin typeface="Arial" panose="020B0604020202020204" pitchFamily="34" charset="0"/>
                <a:ea typeface="Roboto Slab"/>
                <a:cs typeface="Arial" panose="020B0604020202020204" pitchFamily="34" charset="0"/>
                <a:sym typeface="Roboto Slab"/>
              </a:rPr>
              <a:t>What will be your experimental set up?</a:t>
            </a:r>
            <a:endParaRPr lang="en-US" sz="2800" b="1" dirty="0">
              <a:solidFill>
                <a:srgbClr val="8D230F"/>
              </a:solidFill>
              <a:latin typeface="Arial" panose="020B0604020202020204" pitchFamily="34" charset="0"/>
              <a:cs typeface="Arial" panose="020B0604020202020204" pitchFamily="34" charset="0"/>
            </a:endParaRPr>
          </a:p>
          <a:p>
            <a:pPr marL="0" marR="0" lvl="0" indent="0" algn="l" rtl="0">
              <a:lnSpc>
                <a:spcPct val="100000"/>
              </a:lnSpc>
              <a:spcBef>
                <a:spcPts val="1000"/>
              </a:spcBef>
              <a:spcAft>
                <a:spcPts val="0"/>
              </a:spcAft>
              <a:buClr>
                <a:srgbClr val="000000"/>
              </a:buClr>
              <a:buSzPts val="2000"/>
              <a:buFont typeface="Arial"/>
              <a:buNone/>
            </a:pPr>
            <a:r>
              <a:rPr lang="en-US" sz="2800" b="1" i="0" u="none" strike="noStrike" cap="none" dirty="0">
                <a:solidFill>
                  <a:srgbClr val="8D230F"/>
                </a:solidFill>
                <a:latin typeface="Arial" panose="020B0604020202020204" pitchFamily="34" charset="0"/>
                <a:ea typeface="Roboto Slab"/>
                <a:cs typeface="Arial" panose="020B0604020202020204" pitchFamily="34" charset="0"/>
                <a:sym typeface="Roboto Slab"/>
              </a:rPr>
              <a:t>AKA what data will you collect</a:t>
            </a:r>
          </a:p>
        </p:txBody>
      </p:sp>
      <p:pic>
        <p:nvPicPr>
          <p:cNvPr id="1026" name="Picture 2" descr="Cartoon Hammer Vector Art, Icons, and Graphics for Free Download">
            <a:extLst>
              <a:ext uri="{FF2B5EF4-FFF2-40B4-BE49-F238E27FC236}">
                <a16:creationId xmlns:a16="http://schemas.microsoft.com/office/drawing/2014/main" id="{FA66BFB2-0409-27DA-98EF-4EC0BF777C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739" y="3133541"/>
            <a:ext cx="2044066" cy="204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4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180E-8081-0E2D-B248-443ABE7355A9}"/>
              </a:ext>
            </a:extLst>
          </p:cNvPr>
          <p:cNvSpPr>
            <a:spLocks noGrp="1"/>
          </p:cNvSpPr>
          <p:nvPr>
            <p:ph type="title"/>
          </p:nvPr>
        </p:nvSpPr>
        <p:spPr/>
        <p:txBody>
          <a:bodyPr/>
          <a:lstStyle/>
          <a:p>
            <a:r>
              <a:rPr lang="en-US" dirty="0">
                <a:solidFill>
                  <a:srgbClr val="1E434C"/>
                </a:solidFill>
              </a:rPr>
              <a:t>Review Activity</a:t>
            </a:r>
          </a:p>
        </p:txBody>
      </p:sp>
      <p:sp>
        <p:nvSpPr>
          <p:cNvPr id="3" name="Content Placeholder 2">
            <a:extLst>
              <a:ext uri="{FF2B5EF4-FFF2-40B4-BE49-F238E27FC236}">
                <a16:creationId xmlns:a16="http://schemas.microsoft.com/office/drawing/2014/main" id="{D42B7349-95F8-3A46-FCB4-A6EE7113314F}"/>
              </a:ext>
            </a:extLst>
          </p:cNvPr>
          <p:cNvSpPr>
            <a:spLocks noGrp="1"/>
          </p:cNvSpPr>
          <p:nvPr>
            <p:ph idx="1"/>
          </p:nvPr>
        </p:nvSpPr>
        <p:spPr/>
        <p:txBody>
          <a:bodyPr/>
          <a:lstStyle/>
          <a:p>
            <a:pPr marL="533400" indent="-457200">
              <a:lnSpc>
                <a:spcPct val="150000"/>
              </a:lnSpc>
              <a:spcBef>
                <a:spcPts val="600"/>
              </a:spcBef>
              <a:buSzPts val="2400"/>
            </a:pPr>
            <a:r>
              <a:rPr lang="en-US" b="1" dirty="0">
                <a:solidFill>
                  <a:srgbClr val="307A8C"/>
                </a:solidFill>
                <a:ea typeface="Roboto Slab"/>
                <a:sym typeface="Roboto Slab"/>
              </a:rPr>
              <a:t>What would the independent variable be?</a:t>
            </a:r>
          </a:p>
          <a:p>
            <a:pPr marL="533400" indent="-457200">
              <a:lnSpc>
                <a:spcPct val="150000"/>
              </a:lnSpc>
              <a:spcBef>
                <a:spcPts val="0"/>
              </a:spcBef>
              <a:buSzPts val="2400"/>
            </a:pPr>
            <a:r>
              <a:rPr lang="en-US" b="1" dirty="0">
                <a:solidFill>
                  <a:srgbClr val="307A8C"/>
                </a:solidFill>
                <a:ea typeface="Roboto Slab"/>
                <a:sym typeface="Roboto Slab"/>
              </a:rPr>
              <a:t>What would the dependent variable be?</a:t>
            </a:r>
          </a:p>
          <a:p>
            <a:pPr marL="533400" indent="-457200">
              <a:lnSpc>
                <a:spcPct val="150000"/>
              </a:lnSpc>
              <a:spcBef>
                <a:spcPts val="0"/>
              </a:spcBef>
              <a:buSzPts val="2400"/>
            </a:pPr>
            <a:r>
              <a:rPr lang="en-US" b="1" dirty="0">
                <a:solidFill>
                  <a:srgbClr val="307A8C"/>
                </a:solidFill>
                <a:ea typeface="Roboto Slab"/>
                <a:sym typeface="Roboto Slab"/>
              </a:rPr>
              <a:t>What would be a possible confounding variable?</a:t>
            </a:r>
          </a:p>
          <a:p>
            <a:pPr marL="0" indent="0">
              <a:buNone/>
            </a:pPr>
            <a:endParaRPr lang="en-US" dirty="0"/>
          </a:p>
        </p:txBody>
      </p:sp>
    </p:spTree>
    <p:extLst>
      <p:ext uri="{BB962C8B-B14F-4D97-AF65-F5344CB8AC3E}">
        <p14:creationId xmlns:p14="http://schemas.microsoft.com/office/powerpoint/2010/main" val="144551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04C0-ABA2-80E0-FAC6-11A33FC5E828}"/>
              </a:ext>
            </a:extLst>
          </p:cNvPr>
          <p:cNvSpPr>
            <a:spLocks noGrp="1"/>
          </p:cNvSpPr>
          <p:nvPr>
            <p:ph type="title"/>
          </p:nvPr>
        </p:nvSpPr>
        <p:spPr/>
        <p:txBody>
          <a:bodyPr>
            <a:normAutofit fontScale="90000"/>
          </a:bodyPr>
          <a:lstStyle/>
          <a:p>
            <a:r>
              <a:rPr lang="en-US" dirty="0">
                <a:solidFill>
                  <a:srgbClr val="307A8C"/>
                </a:solidFill>
              </a:rPr>
              <a:t>Let’s do the experiment on the moon!!!</a:t>
            </a:r>
          </a:p>
        </p:txBody>
      </p:sp>
      <p:pic>
        <p:nvPicPr>
          <p:cNvPr id="3" name="Online Media 2" descr="Proof of Gallileo's Law of Falling bodies on the Moon">
            <a:hlinkClick r:id="" action="ppaction://media"/>
            <a:extLst>
              <a:ext uri="{FF2B5EF4-FFF2-40B4-BE49-F238E27FC236}">
                <a16:creationId xmlns:a16="http://schemas.microsoft.com/office/drawing/2014/main" id="{17A8EBCE-4DD6-56B0-02BA-39F46BFFD23F}"/>
              </a:ext>
            </a:extLst>
          </p:cNvPr>
          <p:cNvPicPr>
            <a:picLocks noRot="1" noChangeAspect="1"/>
          </p:cNvPicPr>
          <p:nvPr>
            <a:videoFile r:link="rId1"/>
          </p:nvPr>
        </p:nvPicPr>
        <p:blipFill>
          <a:blip r:embed="rId4"/>
          <a:stretch>
            <a:fillRect/>
          </a:stretch>
        </p:blipFill>
        <p:spPr>
          <a:xfrm>
            <a:off x="3020671" y="1540217"/>
            <a:ext cx="6150658" cy="4612994"/>
          </a:xfrm>
          <a:prstGeom prst="rect">
            <a:avLst/>
          </a:prstGeom>
        </p:spPr>
      </p:pic>
    </p:spTree>
    <p:extLst>
      <p:ext uri="{BB962C8B-B14F-4D97-AF65-F5344CB8AC3E}">
        <p14:creationId xmlns:p14="http://schemas.microsoft.com/office/powerpoint/2010/main" val="24405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8455-9890-C59B-7108-79BED1EBFBE2}"/>
              </a:ext>
            </a:extLst>
          </p:cNvPr>
          <p:cNvSpPr>
            <a:spLocks noGrp="1"/>
          </p:cNvSpPr>
          <p:nvPr>
            <p:ph type="title"/>
          </p:nvPr>
        </p:nvSpPr>
        <p:spPr>
          <a:xfrm>
            <a:off x="629453" y="428531"/>
            <a:ext cx="10933094" cy="1185957"/>
          </a:xfrm>
        </p:spPr>
        <p:txBody>
          <a:bodyPr>
            <a:normAutofit fontScale="90000"/>
          </a:bodyPr>
          <a:lstStyle/>
          <a:p>
            <a:r>
              <a:rPr lang="en-US" dirty="0"/>
              <a:t>Let’s work through your project map</a:t>
            </a:r>
            <a:br>
              <a:rPr lang="en-US" dirty="0"/>
            </a:br>
            <a:r>
              <a:rPr lang="en-US" dirty="0"/>
              <a:t>(Phase 3) Open Page 3 of your Workbook </a:t>
            </a:r>
          </a:p>
        </p:txBody>
      </p:sp>
      <p:pic>
        <p:nvPicPr>
          <p:cNvPr id="3" name="Picture 2">
            <a:extLst>
              <a:ext uri="{FF2B5EF4-FFF2-40B4-BE49-F238E27FC236}">
                <a16:creationId xmlns:a16="http://schemas.microsoft.com/office/drawing/2014/main" id="{3EEB7C0D-572D-67F2-FE0F-4D12696FA339}"/>
              </a:ext>
            </a:extLst>
          </p:cNvPr>
          <p:cNvPicPr>
            <a:picLocks noChangeAspect="1"/>
          </p:cNvPicPr>
          <p:nvPr/>
        </p:nvPicPr>
        <p:blipFill>
          <a:blip r:embed="rId3"/>
          <a:stretch>
            <a:fillRect/>
          </a:stretch>
        </p:blipFill>
        <p:spPr>
          <a:xfrm>
            <a:off x="3343151" y="1764401"/>
            <a:ext cx="5895852" cy="4665068"/>
          </a:xfrm>
          <a:prstGeom prst="rect">
            <a:avLst/>
          </a:prstGeom>
        </p:spPr>
      </p:pic>
    </p:spTree>
    <p:extLst>
      <p:ext uri="{BB962C8B-B14F-4D97-AF65-F5344CB8AC3E}">
        <p14:creationId xmlns:p14="http://schemas.microsoft.com/office/powerpoint/2010/main" val="60045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2643-744F-636E-6F1B-C7F737E058AC}"/>
              </a:ext>
            </a:extLst>
          </p:cNvPr>
          <p:cNvSpPr>
            <a:spLocks noGrp="1"/>
          </p:cNvSpPr>
          <p:nvPr>
            <p:ph type="title"/>
          </p:nvPr>
        </p:nvSpPr>
        <p:spPr/>
        <p:txBody>
          <a:bodyPr/>
          <a:lstStyle/>
          <a:p>
            <a:r>
              <a:rPr lang="en-US" dirty="0">
                <a:solidFill>
                  <a:srgbClr val="1E434C"/>
                </a:solidFill>
              </a:rPr>
              <a:t>What’s Next??</a:t>
            </a:r>
          </a:p>
        </p:txBody>
      </p:sp>
      <p:pic>
        <p:nvPicPr>
          <p:cNvPr id="3" name="Picture 2">
            <a:extLst>
              <a:ext uri="{FF2B5EF4-FFF2-40B4-BE49-F238E27FC236}">
                <a16:creationId xmlns:a16="http://schemas.microsoft.com/office/drawing/2014/main" id="{D5D8BF82-A121-EEEF-C175-0876DDF5B529}"/>
              </a:ext>
            </a:extLst>
          </p:cNvPr>
          <p:cNvPicPr>
            <a:picLocks noChangeAspect="1"/>
          </p:cNvPicPr>
          <p:nvPr/>
        </p:nvPicPr>
        <p:blipFill>
          <a:blip r:embed="rId3"/>
          <a:stretch>
            <a:fillRect/>
          </a:stretch>
        </p:blipFill>
        <p:spPr>
          <a:xfrm>
            <a:off x="2692346" y="1500683"/>
            <a:ext cx="6807308" cy="4050936"/>
          </a:xfrm>
          <a:prstGeom prst="rect">
            <a:avLst/>
          </a:prstGeom>
        </p:spPr>
      </p:pic>
      <p:sp>
        <p:nvSpPr>
          <p:cNvPr id="6" name="TextBox 5">
            <a:extLst>
              <a:ext uri="{FF2B5EF4-FFF2-40B4-BE49-F238E27FC236}">
                <a16:creationId xmlns:a16="http://schemas.microsoft.com/office/drawing/2014/main" id="{7C94C22C-5A4A-37BE-35D9-F572FB9AC761}"/>
              </a:ext>
            </a:extLst>
          </p:cNvPr>
          <p:cNvSpPr txBox="1"/>
          <p:nvPr/>
        </p:nvSpPr>
        <p:spPr>
          <a:xfrm>
            <a:off x="2371602" y="5799271"/>
            <a:ext cx="7448796" cy="553998"/>
          </a:xfrm>
          <a:prstGeom prst="rect">
            <a:avLst/>
          </a:prstGeom>
          <a:noFill/>
        </p:spPr>
        <p:txBody>
          <a:bodyPr wrap="square">
            <a:spAutoFit/>
          </a:bodyPr>
          <a:lstStyle/>
          <a:p>
            <a:pPr algn="ctr"/>
            <a:r>
              <a:rPr lang="en-US" sz="3000" dirty="0">
                <a:latin typeface="Arial" panose="020B0604020202020204" pitchFamily="34" charset="0"/>
                <a:cs typeface="Arial" panose="020B0604020202020204" pitchFamily="34" charset="0"/>
                <a:hlinkClick r:id="rId4"/>
              </a:rPr>
              <a:t>https://sciencefer.org/student_resources/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19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05C4-F4E0-F803-17DD-3617B46C912E}"/>
              </a:ext>
            </a:extLst>
          </p:cNvPr>
          <p:cNvSpPr>
            <a:spLocks noGrp="1"/>
          </p:cNvSpPr>
          <p:nvPr>
            <p:ph type="title"/>
          </p:nvPr>
        </p:nvSpPr>
        <p:spPr>
          <a:xfrm>
            <a:off x="1041192" y="3922811"/>
            <a:ext cx="10109616" cy="1185957"/>
          </a:xfrm>
        </p:spPr>
        <p:txBody>
          <a:bodyPr>
            <a:normAutofit fontScale="90000"/>
          </a:bodyPr>
          <a:lstStyle/>
          <a:p>
            <a:r>
              <a:rPr lang="en-US" dirty="0"/>
              <a:t>Any Questions?</a:t>
            </a:r>
            <a:br>
              <a:rPr lang="en-US" dirty="0"/>
            </a:br>
            <a:r>
              <a:rPr lang="en-US" dirty="0"/>
              <a:t>Contact Us</a:t>
            </a:r>
            <a:br>
              <a:rPr lang="en-US" dirty="0"/>
            </a:br>
            <a:br>
              <a:rPr lang="en-US" dirty="0"/>
            </a:br>
            <a:br>
              <a:rPr lang="en-US" sz="2800" u="none" dirty="0"/>
            </a:br>
            <a:r>
              <a:rPr lang="en-US" sz="2800" u="none" dirty="0"/>
              <a:t>Organization Contact: </a:t>
            </a:r>
            <a:r>
              <a:rPr lang="en-US" sz="2800" u="none" dirty="0">
                <a:hlinkClick r:id="rId3"/>
              </a:rPr>
              <a:t>mentorship.fer@gmail.com</a:t>
            </a:r>
            <a:br>
              <a:rPr lang="en-US" sz="2800" u="none" dirty="0"/>
            </a:br>
            <a:r>
              <a:rPr lang="en-US" sz="2800" u="none" dirty="0"/>
              <a:t>Organization Website: </a:t>
            </a:r>
            <a:r>
              <a:rPr lang="en-US" sz="2800" u="none" dirty="0">
                <a:hlinkClick r:id="rId4"/>
              </a:rPr>
              <a:t>scienceFER.org</a:t>
            </a:r>
            <a:endParaRPr lang="en-US" dirty="0"/>
          </a:p>
        </p:txBody>
      </p:sp>
      <p:pic>
        <p:nvPicPr>
          <p:cNvPr id="4" name="Picture 3" descr="A picture containing logo&#10;&#10;Description automatically generated">
            <a:extLst>
              <a:ext uri="{FF2B5EF4-FFF2-40B4-BE49-F238E27FC236}">
                <a16:creationId xmlns:a16="http://schemas.microsoft.com/office/drawing/2014/main" id="{7A1620F8-CB19-0803-1336-20A6D9628C61}"/>
              </a:ext>
            </a:extLst>
          </p:cNvPr>
          <p:cNvPicPr>
            <a:picLocks noChangeAspect="1"/>
          </p:cNvPicPr>
          <p:nvPr/>
        </p:nvPicPr>
        <p:blipFill rotWithShape="1">
          <a:blip r:embed="rId5"/>
          <a:srcRect l="33960" t="14088" r="41625" b="28895"/>
          <a:stretch/>
        </p:blipFill>
        <p:spPr>
          <a:xfrm>
            <a:off x="5244552" y="427205"/>
            <a:ext cx="1702896" cy="2237013"/>
          </a:xfrm>
          <a:prstGeom prst="rect">
            <a:avLst/>
          </a:prstGeom>
        </p:spPr>
      </p:pic>
    </p:spTree>
    <p:extLst>
      <p:ext uri="{BB962C8B-B14F-4D97-AF65-F5344CB8AC3E}">
        <p14:creationId xmlns:p14="http://schemas.microsoft.com/office/powerpoint/2010/main" val="31337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g101be71dec7_0_2">
            <a:extLst>
              <a:ext uri="{FF2B5EF4-FFF2-40B4-BE49-F238E27FC236}">
                <a16:creationId xmlns:a16="http://schemas.microsoft.com/office/drawing/2014/main" id="{DBD5BD8B-33E7-39B6-0CE4-F6F4A6B2FBD3}"/>
              </a:ext>
            </a:extLst>
          </p:cNvPr>
          <p:cNvSpPr txBox="1"/>
          <p:nvPr/>
        </p:nvSpPr>
        <p:spPr>
          <a:xfrm>
            <a:off x="1790488" y="714173"/>
            <a:ext cx="8611024"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3300" b="1" u="sng" dirty="0">
                <a:solidFill>
                  <a:srgbClr val="1E434C"/>
                </a:solidFill>
                <a:latin typeface="Arial" panose="020B0604020202020204" pitchFamily="34" charset="0"/>
                <a:ea typeface="Roboto Slab"/>
                <a:cs typeface="Arial" panose="020B0604020202020204" pitchFamily="34" charset="0"/>
                <a:sym typeface="Roboto Slab"/>
              </a:rPr>
              <a:t>LET’S REVIEW THE SCIENTIFIC METHOD</a:t>
            </a:r>
            <a:endParaRPr sz="3300" b="1" u="sng" dirty="0">
              <a:solidFill>
                <a:srgbClr val="1E434C"/>
              </a:solidFill>
              <a:latin typeface="Arial" panose="020B0604020202020204" pitchFamily="34" charset="0"/>
              <a:ea typeface="Roboto Slab"/>
              <a:cs typeface="Arial" panose="020B0604020202020204" pitchFamily="34" charset="0"/>
              <a:sym typeface="Roboto Slab"/>
            </a:endParaRPr>
          </a:p>
        </p:txBody>
      </p:sp>
      <p:sp>
        <p:nvSpPr>
          <p:cNvPr id="43" name="Google Shape;123;g101be71dec7_0_2">
            <a:extLst>
              <a:ext uri="{FF2B5EF4-FFF2-40B4-BE49-F238E27FC236}">
                <a16:creationId xmlns:a16="http://schemas.microsoft.com/office/drawing/2014/main" id="{01FBE216-E61B-1286-2EB4-EDE5817A3456}"/>
              </a:ext>
            </a:extLst>
          </p:cNvPr>
          <p:cNvSpPr/>
          <p:nvPr/>
        </p:nvSpPr>
        <p:spPr>
          <a:xfrm>
            <a:off x="4870090" y="2465032"/>
            <a:ext cx="1905000" cy="812100"/>
          </a:xfrm>
          <a:prstGeom prst="roundRect">
            <a:avLst>
              <a:gd name="adj" fmla="val 16667"/>
            </a:avLst>
          </a:prstGeom>
          <a:solidFill>
            <a:schemeClr val="lt1"/>
          </a:solidFill>
          <a:ln w="76200" cap="flat" cmpd="sng">
            <a:solidFill>
              <a:srgbClr val="8D230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OBSERVATION/</a:t>
            </a:r>
            <a:endParaRPr sz="1600" b="1" dirty="0">
              <a:solidFill>
                <a:srgbClr val="307A8C"/>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QUESTION</a:t>
            </a:r>
            <a:endParaRPr sz="1600" b="1" dirty="0">
              <a:solidFill>
                <a:srgbClr val="307A8C"/>
              </a:solidFill>
              <a:latin typeface="Arial" panose="020B0604020202020204" pitchFamily="34" charset="0"/>
              <a:cs typeface="Arial" panose="020B0604020202020204" pitchFamily="34" charset="0"/>
            </a:endParaRPr>
          </a:p>
        </p:txBody>
      </p:sp>
      <p:sp>
        <p:nvSpPr>
          <p:cNvPr id="44" name="Google Shape;124;g101be71dec7_0_2">
            <a:extLst>
              <a:ext uri="{FF2B5EF4-FFF2-40B4-BE49-F238E27FC236}">
                <a16:creationId xmlns:a16="http://schemas.microsoft.com/office/drawing/2014/main" id="{E7022740-ED8C-0BBB-1946-CBF6E85330EC}"/>
              </a:ext>
            </a:extLst>
          </p:cNvPr>
          <p:cNvSpPr/>
          <p:nvPr/>
        </p:nvSpPr>
        <p:spPr>
          <a:xfrm>
            <a:off x="4870090" y="4956182"/>
            <a:ext cx="1905000" cy="812100"/>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EXPERIMENT</a:t>
            </a:r>
            <a:endParaRPr sz="1600" b="1">
              <a:solidFill>
                <a:srgbClr val="307A8C"/>
              </a:solidFill>
              <a:latin typeface="Arial" panose="020B0604020202020204" pitchFamily="34" charset="0"/>
              <a:cs typeface="Arial" panose="020B0604020202020204" pitchFamily="34" charset="0"/>
            </a:endParaRPr>
          </a:p>
        </p:txBody>
      </p:sp>
      <p:sp>
        <p:nvSpPr>
          <p:cNvPr id="45" name="Google Shape;125;g101be71dec7_0_2">
            <a:extLst>
              <a:ext uri="{FF2B5EF4-FFF2-40B4-BE49-F238E27FC236}">
                <a16:creationId xmlns:a16="http://schemas.microsoft.com/office/drawing/2014/main" id="{F0733CCA-4453-95AE-ABB1-2D1DFF645F95}"/>
              </a:ext>
            </a:extLst>
          </p:cNvPr>
          <p:cNvSpPr/>
          <p:nvPr/>
        </p:nvSpPr>
        <p:spPr>
          <a:xfrm>
            <a:off x="8444337" y="3649557"/>
            <a:ext cx="1905000" cy="8121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HYPOTHESIS</a:t>
            </a:r>
            <a:endParaRPr sz="1600" b="1" dirty="0">
              <a:solidFill>
                <a:srgbClr val="307A8C"/>
              </a:solidFill>
              <a:latin typeface="Arial" panose="020B0604020202020204" pitchFamily="34" charset="0"/>
              <a:cs typeface="Arial" panose="020B0604020202020204" pitchFamily="34" charset="0"/>
            </a:endParaRPr>
          </a:p>
        </p:txBody>
      </p:sp>
      <p:sp>
        <p:nvSpPr>
          <p:cNvPr id="46" name="Google Shape;126;g101be71dec7_0_2">
            <a:extLst>
              <a:ext uri="{FF2B5EF4-FFF2-40B4-BE49-F238E27FC236}">
                <a16:creationId xmlns:a16="http://schemas.microsoft.com/office/drawing/2014/main" id="{E3F96147-4DDB-1924-BAFF-53C6AEC0C2B2}"/>
              </a:ext>
            </a:extLst>
          </p:cNvPr>
          <p:cNvSpPr/>
          <p:nvPr/>
        </p:nvSpPr>
        <p:spPr>
          <a:xfrm>
            <a:off x="1625715" y="3654907"/>
            <a:ext cx="1905000" cy="812100"/>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ANALYZE RESULTS</a:t>
            </a:r>
            <a:endParaRPr sz="1600" b="1">
              <a:solidFill>
                <a:srgbClr val="307A8C"/>
              </a:solidFill>
              <a:latin typeface="Arial" panose="020B0604020202020204" pitchFamily="34" charset="0"/>
              <a:cs typeface="Arial" panose="020B0604020202020204" pitchFamily="34" charset="0"/>
            </a:endParaRPr>
          </a:p>
        </p:txBody>
      </p:sp>
      <p:cxnSp>
        <p:nvCxnSpPr>
          <p:cNvPr id="47" name="Google Shape;127;g101be71dec7_0_2">
            <a:extLst>
              <a:ext uri="{FF2B5EF4-FFF2-40B4-BE49-F238E27FC236}">
                <a16:creationId xmlns:a16="http://schemas.microsoft.com/office/drawing/2014/main" id="{371B98B0-BDBD-8753-6548-148634294247}"/>
              </a:ext>
            </a:extLst>
          </p:cNvPr>
          <p:cNvCxnSpPr>
            <a:stCxn id="43" idx="3"/>
            <a:endCxn id="45" idx="0"/>
          </p:cNvCxnSpPr>
          <p:nvPr/>
        </p:nvCxnSpPr>
        <p:spPr>
          <a:xfrm>
            <a:off x="6775090" y="2871082"/>
            <a:ext cx="2621747" cy="778475"/>
          </a:xfrm>
          <a:prstGeom prst="curvedConnector2">
            <a:avLst/>
          </a:prstGeom>
          <a:noFill/>
          <a:ln w="76200" cap="flat" cmpd="sng">
            <a:solidFill>
              <a:srgbClr val="8D230F"/>
            </a:solidFill>
            <a:prstDash val="solid"/>
            <a:round/>
            <a:headEnd type="none" w="med" len="med"/>
            <a:tailEnd type="triangle" w="med" len="med"/>
          </a:ln>
        </p:spPr>
      </p:cxnSp>
      <p:cxnSp>
        <p:nvCxnSpPr>
          <p:cNvPr id="48" name="Google Shape;128;g101be71dec7_0_2">
            <a:extLst>
              <a:ext uri="{FF2B5EF4-FFF2-40B4-BE49-F238E27FC236}">
                <a16:creationId xmlns:a16="http://schemas.microsoft.com/office/drawing/2014/main" id="{B6BF8E68-D1D4-6CA2-B41E-7D66A37B64E9}"/>
              </a:ext>
            </a:extLst>
          </p:cNvPr>
          <p:cNvCxnSpPr>
            <a:stCxn id="45" idx="2"/>
            <a:endCxn id="44" idx="3"/>
          </p:cNvCxnSpPr>
          <p:nvPr/>
        </p:nvCxnSpPr>
        <p:spPr>
          <a:xfrm rot="5400000">
            <a:off x="7635677" y="3601071"/>
            <a:ext cx="900575" cy="2621747"/>
          </a:xfrm>
          <a:prstGeom prst="curvedConnector2">
            <a:avLst/>
          </a:prstGeom>
          <a:noFill/>
          <a:ln w="76200" cap="flat" cmpd="sng">
            <a:solidFill>
              <a:srgbClr val="FEA905"/>
            </a:solidFill>
            <a:prstDash val="solid"/>
            <a:round/>
            <a:headEnd type="none" w="med" len="med"/>
            <a:tailEnd type="triangle" w="med" len="med"/>
          </a:ln>
        </p:spPr>
      </p:cxnSp>
      <p:cxnSp>
        <p:nvCxnSpPr>
          <p:cNvPr id="49" name="Google Shape;129;g101be71dec7_0_2">
            <a:extLst>
              <a:ext uri="{FF2B5EF4-FFF2-40B4-BE49-F238E27FC236}">
                <a16:creationId xmlns:a16="http://schemas.microsoft.com/office/drawing/2014/main" id="{A1FB9440-4782-C5A6-D88E-C6E68E0278BA}"/>
              </a:ext>
            </a:extLst>
          </p:cNvPr>
          <p:cNvCxnSpPr>
            <a:stCxn id="44" idx="1"/>
            <a:endCxn id="46" idx="2"/>
          </p:cNvCxnSpPr>
          <p:nvPr/>
        </p:nvCxnSpPr>
        <p:spPr>
          <a:xfrm rot="10800000">
            <a:off x="2578216" y="4467008"/>
            <a:ext cx="2291875" cy="895225"/>
          </a:xfrm>
          <a:prstGeom prst="curvedConnector2">
            <a:avLst/>
          </a:prstGeom>
          <a:noFill/>
          <a:ln w="76200" cap="flat" cmpd="sng">
            <a:solidFill>
              <a:srgbClr val="1E434C"/>
            </a:solidFill>
            <a:prstDash val="solid"/>
            <a:round/>
            <a:headEnd type="none" w="med" len="med"/>
            <a:tailEnd type="triangle" w="med" len="med"/>
          </a:ln>
        </p:spPr>
      </p:cxnSp>
      <p:cxnSp>
        <p:nvCxnSpPr>
          <p:cNvPr id="50" name="Google Shape;130;g101be71dec7_0_2">
            <a:extLst>
              <a:ext uri="{FF2B5EF4-FFF2-40B4-BE49-F238E27FC236}">
                <a16:creationId xmlns:a16="http://schemas.microsoft.com/office/drawing/2014/main" id="{8E7D931C-5E29-3EC4-11C0-264A00585041}"/>
              </a:ext>
            </a:extLst>
          </p:cNvPr>
          <p:cNvCxnSpPr>
            <a:cxnSpLocks/>
            <a:stCxn id="46" idx="0"/>
            <a:endCxn id="43" idx="1"/>
          </p:cNvCxnSpPr>
          <p:nvPr/>
        </p:nvCxnSpPr>
        <p:spPr>
          <a:xfrm rot="5400000" flipH="1" flipV="1">
            <a:off x="3332240" y="2117058"/>
            <a:ext cx="783825" cy="2291875"/>
          </a:xfrm>
          <a:prstGeom prst="curvedConnector2">
            <a:avLst/>
          </a:prstGeom>
          <a:noFill/>
          <a:ln w="76200" cap="flat" cmpd="sng">
            <a:solidFill>
              <a:srgbClr val="307A8C"/>
            </a:solidFill>
            <a:prstDash val="solid"/>
            <a:round/>
            <a:headEnd type="none" w="med" len="med"/>
            <a:tailEnd type="triangle" w="med" len="med"/>
          </a:ln>
        </p:spPr>
      </p:cxnSp>
      <p:cxnSp>
        <p:nvCxnSpPr>
          <p:cNvPr id="51" name="Google Shape;131;g101be71dec7_0_2">
            <a:extLst>
              <a:ext uri="{FF2B5EF4-FFF2-40B4-BE49-F238E27FC236}">
                <a16:creationId xmlns:a16="http://schemas.microsoft.com/office/drawing/2014/main" id="{DD23C449-8E7E-AC43-D9FF-999A064F8428}"/>
              </a:ext>
            </a:extLst>
          </p:cNvPr>
          <p:cNvCxnSpPr>
            <a:cxnSpLocks/>
          </p:cNvCxnSpPr>
          <p:nvPr/>
        </p:nvCxnSpPr>
        <p:spPr>
          <a:xfrm>
            <a:off x="3586441" y="3794533"/>
            <a:ext cx="4844248" cy="439210"/>
          </a:xfrm>
          <a:prstGeom prst="curvedConnector3">
            <a:avLst>
              <a:gd name="adj1" fmla="val 50000"/>
            </a:avLst>
          </a:prstGeom>
          <a:noFill/>
          <a:ln w="76200" cap="flat" cmpd="sng">
            <a:solidFill>
              <a:schemeClr val="bg1">
                <a:lumMod val="85000"/>
              </a:schemeClr>
            </a:solidFill>
            <a:prstDash val="sysDash"/>
            <a:round/>
            <a:headEnd type="none" w="med" len="med"/>
            <a:tailEnd type="triangle" w="med" len="med"/>
          </a:ln>
        </p:spPr>
      </p:cxnSp>
      <p:sp>
        <p:nvSpPr>
          <p:cNvPr id="2" name="Oval 1">
            <a:extLst>
              <a:ext uri="{FF2B5EF4-FFF2-40B4-BE49-F238E27FC236}">
                <a16:creationId xmlns:a16="http://schemas.microsoft.com/office/drawing/2014/main" id="{70611AED-2EAF-364A-5352-63FDB632A293}"/>
              </a:ext>
            </a:extLst>
          </p:cNvPr>
          <p:cNvSpPr/>
          <p:nvPr/>
        </p:nvSpPr>
        <p:spPr>
          <a:xfrm>
            <a:off x="4680265" y="2278649"/>
            <a:ext cx="348750" cy="350539"/>
          </a:xfrm>
          <a:prstGeom prst="ellipse">
            <a:avLst/>
          </a:prstGeom>
          <a:solidFill>
            <a:srgbClr val="8D23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3" name="Oval 2">
            <a:extLst>
              <a:ext uri="{FF2B5EF4-FFF2-40B4-BE49-F238E27FC236}">
                <a16:creationId xmlns:a16="http://schemas.microsoft.com/office/drawing/2014/main" id="{75FCC4E1-18DE-A8F9-0FEC-414D9E8BDEA2}"/>
              </a:ext>
            </a:extLst>
          </p:cNvPr>
          <p:cNvSpPr/>
          <p:nvPr/>
        </p:nvSpPr>
        <p:spPr>
          <a:xfrm>
            <a:off x="8269962" y="3454352"/>
            <a:ext cx="348750" cy="350539"/>
          </a:xfrm>
          <a:prstGeom prst="ellipse">
            <a:avLst/>
          </a:prstGeom>
          <a:solidFill>
            <a:srgbClr val="FEA9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5" name="Oval 4">
            <a:extLst>
              <a:ext uri="{FF2B5EF4-FFF2-40B4-BE49-F238E27FC236}">
                <a16:creationId xmlns:a16="http://schemas.microsoft.com/office/drawing/2014/main" id="{E3ABE83F-8C25-2D8A-ED35-653D18D89340}"/>
              </a:ext>
            </a:extLst>
          </p:cNvPr>
          <p:cNvSpPr/>
          <p:nvPr/>
        </p:nvSpPr>
        <p:spPr>
          <a:xfrm>
            <a:off x="4743813" y="4848639"/>
            <a:ext cx="348750" cy="350539"/>
          </a:xfrm>
          <a:prstGeom prst="ellipse">
            <a:avLst/>
          </a:prstGeom>
          <a:solidFill>
            <a:srgbClr val="1E43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6" name="Oval 5">
            <a:extLst>
              <a:ext uri="{FF2B5EF4-FFF2-40B4-BE49-F238E27FC236}">
                <a16:creationId xmlns:a16="http://schemas.microsoft.com/office/drawing/2014/main" id="{B5445796-CE96-D7E7-09CA-CB3837E56BD4}"/>
              </a:ext>
            </a:extLst>
          </p:cNvPr>
          <p:cNvSpPr/>
          <p:nvPr/>
        </p:nvSpPr>
        <p:spPr>
          <a:xfrm>
            <a:off x="1444926" y="3480151"/>
            <a:ext cx="348750" cy="350539"/>
          </a:xfrm>
          <a:prstGeom prst="ellipse">
            <a:avLst/>
          </a:prstGeom>
          <a:solidFill>
            <a:srgbClr val="307A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p>
        </p:txBody>
      </p:sp>
    </p:spTree>
    <p:extLst>
      <p:ext uri="{BB962C8B-B14F-4D97-AF65-F5344CB8AC3E}">
        <p14:creationId xmlns:p14="http://schemas.microsoft.com/office/powerpoint/2010/main" val="35588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par>
                                <p:cTn id="11" presetID="9"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par>
                                <p:cTn id="22" presetID="9"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dissolv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dissolve">
                                      <p:cBhvr>
                                        <p:cTn id="29" dur="500"/>
                                        <p:tgtEl>
                                          <p:spTgt spid="4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dissolve">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500"/>
                                        <p:tgtEl>
                                          <p:spTgt spid="4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par>
                                <p:cTn id="44" presetID="9"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dissolv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dissolve">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2" grpId="0" animBg="1"/>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0128-490E-E330-E528-3674D4935291}"/>
              </a:ext>
            </a:extLst>
          </p:cNvPr>
          <p:cNvSpPr>
            <a:spLocks noGrp="1"/>
          </p:cNvSpPr>
          <p:nvPr>
            <p:ph type="title"/>
          </p:nvPr>
        </p:nvSpPr>
        <p:spPr/>
        <p:txBody>
          <a:bodyPr/>
          <a:lstStyle/>
          <a:p>
            <a:r>
              <a:rPr lang="en-US" dirty="0">
                <a:solidFill>
                  <a:srgbClr val="1E434C"/>
                </a:solidFill>
              </a:rPr>
              <a:t>What is the Scientific Method?</a:t>
            </a:r>
          </a:p>
        </p:txBody>
      </p:sp>
      <p:sp>
        <p:nvSpPr>
          <p:cNvPr id="3" name="Google Shape;123;g101be71dec7_0_2">
            <a:extLst>
              <a:ext uri="{FF2B5EF4-FFF2-40B4-BE49-F238E27FC236}">
                <a16:creationId xmlns:a16="http://schemas.microsoft.com/office/drawing/2014/main" id="{C6748F77-E8DC-EA57-E538-6100DECC2C6D}"/>
              </a:ext>
            </a:extLst>
          </p:cNvPr>
          <p:cNvSpPr/>
          <p:nvPr/>
        </p:nvSpPr>
        <p:spPr>
          <a:xfrm>
            <a:off x="4870090" y="2207625"/>
            <a:ext cx="1905000" cy="812100"/>
          </a:xfrm>
          <a:prstGeom prst="roundRect">
            <a:avLst>
              <a:gd name="adj" fmla="val 16667"/>
            </a:avLst>
          </a:prstGeom>
          <a:solidFill>
            <a:schemeClr val="lt1"/>
          </a:solidFill>
          <a:ln w="76200" cap="flat" cmpd="sng">
            <a:solidFill>
              <a:srgbClr val="8D230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OBSERVATION/</a:t>
            </a:r>
            <a:endParaRPr sz="1600" b="1" dirty="0">
              <a:solidFill>
                <a:srgbClr val="307A8C"/>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QUESTION</a:t>
            </a:r>
            <a:endParaRPr sz="1600" b="1" dirty="0">
              <a:solidFill>
                <a:srgbClr val="307A8C"/>
              </a:solidFill>
              <a:latin typeface="Arial" panose="020B0604020202020204" pitchFamily="34" charset="0"/>
              <a:cs typeface="Arial" panose="020B0604020202020204" pitchFamily="34" charset="0"/>
            </a:endParaRPr>
          </a:p>
        </p:txBody>
      </p:sp>
      <p:sp>
        <p:nvSpPr>
          <p:cNvPr id="12" name="Google Shape;124;g101be71dec7_0_2">
            <a:extLst>
              <a:ext uri="{FF2B5EF4-FFF2-40B4-BE49-F238E27FC236}">
                <a16:creationId xmlns:a16="http://schemas.microsoft.com/office/drawing/2014/main" id="{8C8AA42C-D42F-757E-B6E1-C579795BC56C}"/>
              </a:ext>
            </a:extLst>
          </p:cNvPr>
          <p:cNvSpPr/>
          <p:nvPr/>
        </p:nvSpPr>
        <p:spPr>
          <a:xfrm>
            <a:off x="4870090" y="4698775"/>
            <a:ext cx="1905000" cy="812100"/>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EXPERIMENT</a:t>
            </a:r>
            <a:endParaRPr sz="1600" b="1">
              <a:solidFill>
                <a:srgbClr val="307A8C"/>
              </a:solidFill>
              <a:latin typeface="Arial" panose="020B0604020202020204" pitchFamily="34" charset="0"/>
              <a:cs typeface="Arial" panose="020B0604020202020204" pitchFamily="34" charset="0"/>
            </a:endParaRPr>
          </a:p>
        </p:txBody>
      </p:sp>
      <p:sp>
        <p:nvSpPr>
          <p:cNvPr id="18" name="Google Shape;125;g101be71dec7_0_2">
            <a:extLst>
              <a:ext uri="{FF2B5EF4-FFF2-40B4-BE49-F238E27FC236}">
                <a16:creationId xmlns:a16="http://schemas.microsoft.com/office/drawing/2014/main" id="{7F468305-CF51-1B29-A6AB-128C337406AA}"/>
              </a:ext>
            </a:extLst>
          </p:cNvPr>
          <p:cNvSpPr/>
          <p:nvPr/>
        </p:nvSpPr>
        <p:spPr>
          <a:xfrm>
            <a:off x="8444337" y="3392150"/>
            <a:ext cx="1905000" cy="8121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HYPOTHESIS</a:t>
            </a:r>
            <a:endParaRPr sz="1600" b="1" dirty="0">
              <a:solidFill>
                <a:srgbClr val="307A8C"/>
              </a:solidFill>
              <a:latin typeface="Arial" panose="020B0604020202020204" pitchFamily="34" charset="0"/>
              <a:cs typeface="Arial" panose="020B0604020202020204" pitchFamily="34" charset="0"/>
            </a:endParaRPr>
          </a:p>
        </p:txBody>
      </p:sp>
      <p:sp>
        <p:nvSpPr>
          <p:cNvPr id="19" name="Google Shape;126;g101be71dec7_0_2">
            <a:extLst>
              <a:ext uri="{FF2B5EF4-FFF2-40B4-BE49-F238E27FC236}">
                <a16:creationId xmlns:a16="http://schemas.microsoft.com/office/drawing/2014/main" id="{CC805ECC-0313-FDF5-E332-7D69DD42565C}"/>
              </a:ext>
            </a:extLst>
          </p:cNvPr>
          <p:cNvSpPr/>
          <p:nvPr/>
        </p:nvSpPr>
        <p:spPr>
          <a:xfrm>
            <a:off x="1625715" y="3397500"/>
            <a:ext cx="1905000" cy="812100"/>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ANALYZE RESULTS</a:t>
            </a:r>
            <a:endParaRPr sz="1600" b="1">
              <a:solidFill>
                <a:srgbClr val="307A8C"/>
              </a:solidFill>
              <a:latin typeface="Arial" panose="020B0604020202020204" pitchFamily="34" charset="0"/>
              <a:cs typeface="Arial" panose="020B0604020202020204" pitchFamily="34" charset="0"/>
            </a:endParaRPr>
          </a:p>
        </p:txBody>
      </p:sp>
      <p:cxnSp>
        <p:nvCxnSpPr>
          <p:cNvPr id="20" name="Google Shape;127;g101be71dec7_0_2">
            <a:extLst>
              <a:ext uri="{FF2B5EF4-FFF2-40B4-BE49-F238E27FC236}">
                <a16:creationId xmlns:a16="http://schemas.microsoft.com/office/drawing/2014/main" id="{6E79D79C-F814-3DD1-EB42-3FDBE439578C}"/>
              </a:ext>
            </a:extLst>
          </p:cNvPr>
          <p:cNvCxnSpPr>
            <a:stCxn id="3" idx="3"/>
            <a:endCxn id="18" idx="0"/>
          </p:cNvCxnSpPr>
          <p:nvPr/>
        </p:nvCxnSpPr>
        <p:spPr>
          <a:xfrm>
            <a:off x="6775090" y="2613675"/>
            <a:ext cx="2621747" cy="778475"/>
          </a:xfrm>
          <a:prstGeom prst="curvedConnector2">
            <a:avLst/>
          </a:prstGeom>
          <a:noFill/>
          <a:ln w="76200" cap="flat" cmpd="sng">
            <a:solidFill>
              <a:srgbClr val="8D230F"/>
            </a:solidFill>
            <a:prstDash val="solid"/>
            <a:round/>
            <a:headEnd type="none" w="med" len="med"/>
            <a:tailEnd type="triangle" w="med" len="med"/>
          </a:ln>
        </p:spPr>
      </p:cxnSp>
      <p:cxnSp>
        <p:nvCxnSpPr>
          <p:cNvPr id="21" name="Google Shape;128;g101be71dec7_0_2">
            <a:extLst>
              <a:ext uri="{FF2B5EF4-FFF2-40B4-BE49-F238E27FC236}">
                <a16:creationId xmlns:a16="http://schemas.microsoft.com/office/drawing/2014/main" id="{FD0D2669-083D-FF7E-5628-72AB7BAC5AB1}"/>
              </a:ext>
            </a:extLst>
          </p:cNvPr>
          <p:cNvCxnSpPr>
            <a:stCxn id="18" idx="2"/>
            <a:endCxn id="12" idx="3"/>
          </p:cNvCxnSpPr>
          <p:nvPr/>
        </p:nvCxnSpPr>
        <p:spPr>
          <a:xfrm rot="5400000">
            <a:off x="7635677" y="3343664"/>
            <a:ext cx="900575" cy="2621747"/>
          </a:xfrm>
          <a:prstGeom prst="curvedConnector2">
            <a:avLst/>
          </a:prstGeom>
          <a:noFill/>
          <a:ln w="76200" cap="flat" cmpd="sng">
            <a:solidFill>
              <a:srgbClr val="FEA905"/>
            </a:solidFill>
            <a:prstDash val="solid"/>
            <a:round/>
            <a:headEnd type="none" w="med" len="med"/>
            <a:tailEnd type="triangle" w="med" len="med"/>
          </a:ln>
        </p:spPr>
      </p:cxnSp>
      <p:cxnSp>
        <p:nvCxnSpPr>
          <p:cNvPr id="22" name="Google Shape;129;g101be71dec7_0_2">
            <a:extLst>
              <a:ext uri="{FF2B5EF4-FFF2-40B4-BE49-F238E27FC236}">
                <a16:creationId xmlns:a16="http://schemas.microsoft.com/office/drawing/2014/main" id="{FDC25C34-7949-0C39-C5AF-5AA783527857}"/>
              </a:ext>
            </a:extLst>
          </p:cNvPr>
          <p:cNvCxnSpPr>
            <a:stCxn id="12" idx="1"/>
            <a:endCxn id="19" idx="2"/>
          </p:cNvCxnSpPr>
          <p:nvPr/>
        </p:nvCxnSpPr>
        <p:spPr>
          <a:xfrm rot="10800000">
            <a:off x="2578216" y="4209601"/>
            <a:ext cx="2291875" cy="895225"/>
          </a:xfrm>
          <a:prstGeom prst="curvedConnector2">
            <a:avLst/>
          </a:prstGeom>
          <a:noFill/>
          <a:ln w="76200" cap="flat" cmpd="sng">
            <a:solidFill>
              <a:srgbClr val="1E434C"/>
            </a:solidFill>
            <a:prstDash val="solid"/>
            <a:round/>
            <a:headEnd type="none" w="med" len="med"/>
            <a:tailEnd type="triangle" w="med" len="med"/>
          </a:ln>
        </p:spPr>
      </p:cxnSp>
      <p:cxnSp>
        <p:nvCxnSpPr>
          <p:cNvPr id="23" name="Google Shape;130;g101be71dec7_0_2">
            <a:extLst>
              <a:ext uri="{FF2B5EF4-FFF2-40B4-BE49-F238E27FC236}">
                <a16:creationId xmlns:a16="http://schemas.microsoft.com/office/drawing/2014/main" id="{28A6FD3C-AB22-E2EC-6EB5-047801C2D539}"/>
              </a:ext>
            </a:extLst>
          </p:cNvPr>
          <p:cNvCxnSpPr>
            <a:cxnSpLocks/>
            <a:stCxn id="19" idx="0"/>
            <a:endCxn id="3" idx="1"/>
          </p:cNvCxnSpPr>
          <p:nvPr/>
        </p:nvCxnSpPr>
        <p:spPr>
          <a:xfrm rot="5400000" flipH="1" flipV="1">
            <a:off x="3332240" y="1859651"/>
            <a:ext cx="783825" cy="2291875"/>
          </a:xfrm>
          <a:prstGeom prst="curvedConnector2">
            <a:avLst/>
          </a:prstGeom>
          <a:noFill/>
          <a:ln w="76200" cap="flat" cmpd="sng">
            <a:solidFill>
              <a:srgbClr val="307A8C"/>
            </a:solidFill>
            <a:prstDash val="solid"/>
            <a:round/>
            <a:headEnd type="none" w="med" len="med"/>
            <a:tailEnd type="triangle" w="med" len="med"/>
          </a:ln>
        </p:spPr>
      </p:cxnSp>
      <p:sp>
        <p:nvSpPr>
          <p:cNvPr id="24" name="Rectangle 23">
            <a:extLst>
              <a:ext uri="{FF2B5EF4-FFF2-40B4-BE49-F238E27FC236}">
                <a16:creationId xmlns:a16="http://schemas.microsoft.com/office/drawing/2014/main" id="{4BEE9D4F-5041-75F6-E559-7BD8B3582F13}"/>
              </a:ext>
            </a:extLst>
          </p:cNvPr>
          <p:cNvSpPr/>
          <p:nvPr/>
        </p:nvSpPr>
        <p:spPr>
          <a:xfrm>
            <a:off x="1423516" y="1690688"/>
            <a:ext cx="9344968" cy="4215023"/>
          </a:xfrm>
          <a:prstGeom prst="rect">
            <a:avLst/>
          </a:prstGeom>
          <a:solidFill>
            <a:schemeClr val="bg1">
              <a:alpha val="753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oogle Shape;131;g101be71dec7_0_2">
            <a:extLst>
              <a:ext uri="{FF2B5EF4-FFF2-40B4-BE49-F238E27FC236}">
                <a16:creationId xmlns:a16="http://schemas.microsoft.com/office/drawing/2014/main" id="{31CD04B8-81DB-C01F-6C0C-BEDE933F0341}"/>
              </a:ext>
            </a:extLst>
          </p:cNvPr>
          <p:cNvCxnSpPr/>
          <p:nvPr/>
        </p:nvCxnSpPr>
        <p:spPr>
          <a:xfrm>
            <a:off x="4620165" y="3520604"/>
            <a:ext cx="2330100" cy="564900"/>
          </a:xfrm>
          <a:prstGeom prst="curvedConnector3">
            <a:avLst>
              <a:gd name="adj1" fmla="val 41806"/>
            </a:avLst>
          </a:prstGeom>
          <a:noFill/>
          <a:ln w="76200" cap="flat" cmpd="sng">
            <a:solidFill>
              <a:schemeClr val="bg1">
                <a:lumMod val="85000"/>
              </a:schemeClr>
            </a:solidFill>
            <a:prstDash val="sysDash"/>
            <a:round/>
            <a:headEnd type="none" w="med" len="med"/>
            <a:tailEnd type="triangle" w="med" len="med"/>
          </a:ln>
        </p:spPr>
      </p:cxnSp>
      <p:cxnSp>
        <p:nvCxnSpPr>
          <p:cNvPr id="26" name="Google Shape;131;g101be71dec7_0_2">
            <a:extLst>
              <a:ext uri="{FF2B5EF4-FFF2-40B4-BE49-F238E27FC236}">
                <a16:creationId xmlns:a16="http://schemas.microsoft.com/office/drawing/2014/main" id="{53656088-BE84-AFA8-A489-426DAD266B17}"/>
              </a:ext>
            </a:extLst>
          </p:cNvPr>
          <p:cNvCxnSpPr/>
          <p:nvPr/>
        </p:nvCxnSpPr>
        <p:spPr>
          <a:xfrm>
            <a:off x="4683713" y="3579011"/>
            <a:ext cx="2330100" cy="564900"/>
          </a:xfrm>
          <a:prstGeom prst="curvedConnector3">
            <a:avLst>
              <a:gd name="adj1" fmla="val 41806"/>
            </a:avLst>
          </a:prstGeom>
          <a:noFill/>
          <a:ln w="76200" cap="flat" cmpd="sng">
            <a:solidFill>
              <a:srgbClr val="1E434C"/>
            </a:solidFill>
            <a:prstDash val="sysDash"/>
            <a:round/>
            <a:headEnd type="none" w="med" len="med"/>
            <a:tailEnd type="triangle" w="med" len="med"/>
          </a:ln>
        </p:spPr>
      </p:cxnSp>
      <p:sp>
        <p:nvSpPr>
          <p:cNvPr id="27" name="Google Shape;123;g101be71dec7_0_2">
            <a:extLst>
              <a:ext uri="{FF2B5EF4-FFF2-40B4-BE49-F238E27FC236}">
                <a16:creationId xmlns:a16="http://schemas.microsoft.com/office/drawing/2014/main" id="{8777A0CE-43CB-9D14-8147-25738CFDEE45}"/>
              </a:ext>
            </a:extLst>
          </p:cNvPr>
          <p:cNvSpPr/>
          <p:nvPr/>
        </p:nvSpPr>
        <p:spPr>
          <a:xfrm>
            <a:off x="4278164" y="3144323"/>
            <a:ext cx="3270421" cy="1388944"/>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342900" lvl="0" indent="-342900">
              <a:buClr>
                <a:srgbClr val="307A8C"/>
              </a:buClr>
              <a:buSzPts val="1300"/>
              <a:buFont typeface="+mj-lt"/>
              <a:buAutoNum type="arabicPeriod"/>
            </a:pPr>
            <a:r>
              <a:rPr lang="en-US" sz="1600" b="1" dirty="0">
                <a:solidFill>
                  <a:srgbClr val="307A8C"/>
                </a:solidFill>
                <a:latin typeface="Arial" panose="020B0604020202020204" pitchFamily="34" charset="0"/>
                <a:cs typeface="Arial" panose="020B0604020202020204" pitchFamily="34" charset="0"/>
                <a:sym typeface="EB Garamond"/>
              </a:rPr>
              <a:t>A test to investigate our hypothesis</a:t>
            </a:r>
          </a:p>
          <a:p>
            <a:pPr marL="342900" lvl="0" indent="-342900">
              <a:buClr>
                <a:srgbClr val="307A8C"/>
              </a:buClr>
              <a:buSzPts val="1300"/>
              <a:buFont typeface="+mj-lt"/>
              <a:buAutoNum type="arabicPeriod"/>
            </a:pPr>
            <a:r>
              <a:rPr lang="en-US" sz="1600" b="1" dirty="0">
                <a:solidFill>
                  <a:srgbClr val="307A8C"/>
                </a:solidFill>
                <a:latin typeface="Arial" panose="020B0604020202020204" pitchFamily="34" charset="0"/>
                <a:cs typeface="Arial" panose="020B0604020202020204" pitchFamily="34" charset="0"/>
                <a:sym typeface="EB Garamond"/>
              </a:rPr>
              <a:t>Use a controlled system that will give us data</a:t>
            </a:r>
          </a:p>
        </p:txBody>
      </p:sp>
      <p:sp>
        <p:nvSpPr>
          <p:cNvPr id="28" name="Google Shape;124;g101be71dec7_0_2">
            <a:extLst>
              <a:ext uri="{FF2B5EF4-FFF2-40B4-BE49-F238E27FC236}">
                <a16:creationId xmlns:a16="http://schemas.microsoft.com/office/drawing/2014/main" id="{9F2E08DC-37DB-B31A-E225-859EC5523EFF}"/>
              </a:ext>
            </a:extLst>
          </p:cNvPr>
          <p:cNvSpPr/>
          <p:nvPr/>
        </p:nvSpPr>
        <p:spPr>
          <a:xfrm>
            <a:off x="4870090" y="4698775"/>
            <a:ext cx="1905000" cy="812100"/>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EXPERIMENT</a:t>
            </a:r>
            <a:endParaRPr sz="1600" b="1" dirty="0">
              <a:solidFill>
                <a:srgbClr val="307A8C"/>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CB2BCB06-9D34-7E14-89B7-166C7696C2D1}"/>
              </a:ext>
            </a:extLst>
          </p:cNvPr>
          <p:cNvSpPr/>
          <p:nvPr/>
        </p:nvSpPr>
        <p:spPr>
          <a:xfrm>
            <a:off x="4743813" y="4591232"/>
            <a:ext cx="348750" cy="350539"/>
          </a:xfrm>
          <a:prstGeom prst="ellipse">
            <a:avLst/>
          </a:prstGeom>
          <a:solidFill>
            <a:srgbClr val="1E43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Tree>
    <p:extLst>
      <p:ext uri="{BB962C8B-B14F-4D97-AF65-F5344CB8AC3E}">
        <p14:creationId xmlns:p14="http://schemas.microsoft.com/office/powerpoint/2010/main" val="26767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0B0D-75B3-87C6-1565-6C5230DA0C76}"/>
              </a:ext>
            </a:extLst>
          </p:cNvPr>
          <p:cNvSpPr>
            <a:spLocks noGrp="1"/>
          </p:cNvSpPr>
          <p:nvPr>
            <p:ph type="title"/>
          </p:nvPr>
        </p:nvSpPr>
        <p:spPr/>
        <p:txBody>
          <a:bodyPr>
            <a:normAutofit/>
          </a:bodyPr>
          <a:lstStyle/>
          <a:p>
            <a:r>
              <a:rPr lang="en-US" dirty="0">
                <a:solidFill>
                  <a:srgbClr val="1E434C"/>
                </a:solidFill>
              </a:rPr>
              <a:t>What are we learning today????</a:t>
            </a:r>
          </a:p>
        </p:txBody>
      </p:sp>
      <p:sp>
        <p:nvSpPr>
          <p:cNvPr id="3" name="Content Placeholder 2">
            <a:extLst>
              <a:ext uri="{FF2B5EF4-FFF2-40B4-BE49-F238E27FC236}">
                <a16:creationId xmlns:a16="http://schemas.microsoft.com/office/drawing/2014/main" id="{E18D228E-EAF6-0B56-A2A8-E04F4D381D31}"/>
              </a:ext>
            </a:extLst>
          </p:cNvPr>
          <p:cNvSpPr>
            <a:spLocks noGrp="1"/>
          </p:cNvSpPr>
          <p:nvPr>
            <p:ph idx="1"/>
          </p:nvPr>
        </p:nvSpPr>
        <p:spPr/>
        <p:txBody>
          <a:bodyPr>
            <a:normAutofit lnSpcReduction="10000"/>
          </a:bodyPr>
          <a:lstStyle/>
          <a:p>
            <a:pPr marL="0" indent="0" algn="ctr">
              <a:buNone/>
            </a:pPr>
            <a:r>
              <a:rPr lang="en-US" sz="3600" b="1" dirty="0">
                <a:solidFill>
                  <a:srgbClr val="307A8C"/>
                </a:solidFill>
              </a:rPr>
              <a:t>We are learning how to test our hypothesis using an experiment</a:t>
            </a:r>
          </a:p>
          <a:p>
            <a:pPr marL="0" indent="0" algn="ctr">
              <a:buNone/>
            </a:pPr>
            <a:endParaRPr lang="en-US" sz="3600" b="1" dirty="0">
              <a:solidFill>
                <a:srgbClr val="307A8C"/>
              </a:solidFill>
            </a:endParaRPr>
          </a:p>
          <a:p>
            <a:pPr marL="0" indent="0" algn="ctr">
              <a:buNone/>
            </a:pPr>
            <a:r>
              <a:rPr lang="en-US" sz="3600" b="1" u="sng" dirty="0">
                <a:solidFill>
                  <a:srgbClr val="307A8C"/>
                </a:solidFill>
              </a:rPr>
              <a:t>Key Points to Consider:</a:t>
            </a:r>
          </a:p>
          <a:p>
            <a:pPr marL="0" indent="0" algn="ctr">
              <a:buNone/>
            </a:pPr>
            <a:r>
              <a:rPr lang="en-US" sz="3600" b="1" dirty="0">
                <a:solidFill>
                  <a:srgbClr val="307A8C"/>
                </a:solidFill>
              </a:rPr>
              <a:t>1. What will be your model system and is it appropriate?</a:t>
            </a:r>
          </a:p>
          <a:p>
            <a:pPr marL="0" indent="0" algn="ctr">
              <a:buNone/>
            </a:pPr>
            <a:r>
              <a:rPr lang="en-US" sz="3600" b="1" dirty="0">
                <a:solidFill>
                  <a:srgbClr val="307A8C"/>
                </a:solidFill>
              </a:rPr>
              <a:t>2. What will you use as your controls and variables?</a:t>
            </a:r>
          </a:p>
        </p:txBody>
      </p:sp>
    </p:spTree>
    <p:extLst>
      <p:ext uri="{BB962C8B-B14F-4D97-AF65-F5344CB8AC3E}">
        <p14:creationId xmlns:p14="http://schemas.microsoft.com/office/powerpoint/2010/main" val="3290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F5E8-DFD3-CA39-556D-DBD01887F030}"/>
              </a:ext>
            </a:extLst>
          </p:cNvPr>
          <p:cNvSpPr>
            <a:spLocks noGrp="1"/>
          </p:cNvSpPr>
          <p:nvPr>
            <p:ph type="title"/>
          </p:nvPr>
        </p:nvSpPr>
        <p:spPr/>
        <p:txBody>
          <a:bodyPr/>
          <a:lstStyle/>
          <a:p>
            <a:r>
              <a:rPr lang="en-US" dirty="0">
                <a:solidFill>
                  <a:srgbClr val="1E434C"/>
                </a:solidFill>
              </a:rPr>
              <a:t>What is a model system?</a:t>
            </a:r>
          </a:p>
        </p:txBody>
      </p:sp>
      <p:sp>
        <p:nvSpPr>
          <p:cNvPr id="3" name="Content Placeholder 2">
            <a:extLst>
              <a:ext uri="{FF2B5EF4-FFF2-40B4-BE49-F238E27FC236}">
                <a16:creationId xmlns:a16="http://schemas.microsoft.com/office/drawing/2014/main" id="{DE924F43-32D6-E7EA-6C70-93F4EB358781}"/>
              </a:ext>
            </a:extLst>
          </p:cNvPr>
          <p:cNvSpPr>
            <a:spLocks noGrp="1"/>
          </p:cNvSpPr>
          <p:nvPr>
            <p:ph idx="1"/>
          </p:nvPr>
        </p:nvSpPr>
        <p:spPr/>
        <p:txBody>
          <a:bodyPr/>
          <a:lstStyle/>
          <a:p>
            <a:pPr marL="0" indent="0" algn="ctr">
              <a:buNone/>
            </a:pPr>
            <a:r>
              <a:rPr lang="en-US" sz="3200" b="1" dirty="0">
                <a:solidFill>
                  <a:srgbClr val="307A8C"/>
                </a:solidFill>
                <a:ea typeface="Roboto Slab"/>
                <a:sym typeface="Roboto Slab"/>
              </a:rPr>
              <a:t>A way to answer complicated questions that otherwise would be too difficult to answer using a simple model</a:t>
            </a:r>
          </a:p>
          <a:p>
            <a:pPr marL="0" indent="0">
              <a:buNone/>
            </a:pPr>
            <a:endParaRPr lang="en-US" dirty="0"/>
          </a:p>
        </p:txBody>
      </p:sp>
      <p:pic>
        <p:nvPicPr>
          <p:cNvPr id="4" name="Google Shape;171;p28">
            <a:extLst>
              <a:ext uri="{FF2B5EF4-FFF2-40B4-BE49-F238E27FC236}">
                <a16:creationId xmlns:a16="http://schemas.microsoft.com/office/drawing/2014/main" id="{5A4F2B28-B99A-5C2D-BEE6-A246CFDBE4F8}"/>
              </a:ext>
            </a:extLst>
          </p:cNvPr>
          <p:cNvPicPr preferRelativeResize="0"/>
          <p:nvPr/>
        </p:nvPicPr>
        <p:blipFill>
          <a:blip r:embed="rId3">
            <a:alphaModFix/>
          </a:blip>
          <a:stretch>
            <a:fillRect/>
          </a:stretch>
        </p:blipFill>
        <p:spPr>
          <a:xfrm>
            <a:off x="5313212" y="3792663"/>
            <a:ext cx="1565576" cy="1565576"/>
          </a:xfrm>
          <a:prstGeom prst="rect">
            <a:avLst/>
          </a:prstGeom>
          <a:noFill/>
          <a:ln>
            <a:noFill/>
          </a:ln>
        </p:spPr>
      </p:pic>
      <p:pic>
        <p:nvPicPr>
          <p:cNvPr id="5" name="Google Shape;172;p28">
            <a:extLst>
              <a:ext uri="{FF2B5EF4-FFF2-40B4-BE49-F238E27FC236}">
                <a16:creationId xmlns:a16="http://schemas.microsoft.com/office/drawing/2014/main" id="{DD91D9CD-BE86-A2AB-7DCE-61BE1407C38A}"/>
              </a:ext>
            </a:extLst>
          </p:cNvPr>
          <p:cNvPicPr preferRelativeResize="0"/>
          <p:nvPr/>
        </p:nvPicPr>
        <p:blipFill>
          <a:blip r:embed="rId4">
            <a:alphaModFix/>
          </a:blip>
          <a:stretch>
            <a:fillRect/>
          </a:stretch>
        </p:blipFill>
        <p:spPr>
          <a:xfrm>
            <a:off x="1587754" y="3492145"/>
            <a:ext cx="1317175" cy="1269749"/>
          </a:xfrm>
          <a:prstGeom prst="rect">
            <a:avLst/>
          </a:prstGeom>
          <a:noFill/>
          <a:ln>
            <a:noFill/>
          </a:ln>
        </p:spPr>
      </p:pic>
      <p:pic>
        <p:nvPicPr>
          <p:cNvPr id="6" name="Google Shape;173;p28">
            <a:extLst>
              <a:ext uri="{FF2B5EF4-FFF2-40B4-BE49-F238E27FC236}">
                <a16:creationId xmlns:a16="http://schemas.microsoft.com/office/drawing/2014/main" id="{242027E9-C748-D175-330C-FF294A7CBCC5}"/>
              </a:ext>
            </a:extLst>
          </p:cNvPr>
          <p:cNvPicPr preferRelativeResize="0"/>
          <p:nvPr/>
        </p:nvPicPr>
        <p:blipFill>
          <a:blip r:embed="rId5">
            <a:alphaModFix/>
          </a:blip>
          <a:stretch>
            <a:fillRect/>
          </a:stretch>
        </p:blipFill>
        <p:spPr>
          <a:xfrm>
            <a:off x="8962059" y="3492145"/>
            <a:ext cx="1738399" cy="1738399"/>
          </a:xfrm>
          <a:prstGeom prst="rect">
            <a:avLst/>
          </a:prstGeom>
          <a:noFill/>
          <a:ln>
            <a:noFill/>
          </a:ln>
        </p:spPr>
      </p:pic>
      <p:sp>
        <p:nvSpPr>
          <p:cNvPr id="7" name="Google Shape;174;p28">
            <a:extLst>
              <a:ext uri="{FF2B5EF4-FFF2-40B4-BE49-F238E27FC236}">
                <a16:creationId xmlns:a16="http://schemas.microsoft.com/office/drawing/2014/main" id="{E7471A69-8F3B-2D6C-D59A-68ED4318CC89}"/>
              </a:ext>
            </a:extLst>
          </p:cNvPr>
          <p:cNvSpPr txBox="1"/>
          <p:nvPr/>
        </p:nvSpPr>
        <p:spPr>
          <a:xfrm>
            <a:off x="1095091" y="4819439"/>
            <a:ext cx="2302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Too Dangerous</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sp>
        <p:nvSpPr>
          <p:cNvPr id="8" name="Google Shape;175;p28">
            <a:extLst>
              <a:ext uri="{FF2B5EF4-FFF2-40B4-BE49-F238E27FC236}">
                <a16:creationId xmlns:a16="http://schemas.microsoft.com/office/drawing/2014/main" id="{E9B08605-4FA6-4B24-C0FB-08C6858143FD}"/>
              </a:ext>
            </a:extLst>
          </p:cNvPr>
          <p:cNvSpPr txBox="1"/>
          <p:nvPr/>
        </p:nvSpPr>
        <p:spPr>
          <a:xfrm>
            <a:off x="4696275" y="5358239"/>
            <a:ext cx="2580001" cy="5385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Too Complicated</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sp>
        <p:nvSpPr>
          <p:cNvPr id="9" name="Google Shape;176;p28">
            <a:extLst>
              <a:ext uri="{FF2B5EF4-FFF2-40B4-BE49-F238E27FC236}">
                <a16:creationId xmlns:a16="http://schemas.microsoft.com/office/drawing/2014/main" id="{9CCB14D7-2269-B4BB-B8A0-F6C245DD5D67}"/>
              </a:ext>
            </a:extLst>
          </p:cNvPr>
          <p:cNvSpPr txBox="1"/>
          <p:nvPr/>
        </p:nvSpPr>
        <p:spPr>
          <a:xfrm>
            <a:off x="8680008" y="5198628"/>
            <a:ext cx="2302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Not possible</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spTree>
    <p:extLst>
      <p:ext uri="{BB962C8B-B14F-4D97-AF65-F5344CB8AC3E}">
        <p14:creationId xmlns:p14="http://schemas.microsoft.com/office/powerpoint/2010/main" val="299645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7907-D7D5-3AD5-3114-9BC6BE5098F5}"/>
              </a:ext>
            </a:extLst>
          </p:cNvPr>
          <p:cNvSpPr>
            <a:spLocks noGrp="1"/>
          </p:cNvSpPr>
          <p:nvPr>
            <p:ph type="title"/>
          </p:nvPr>
        </p:nvSpPr>
        <p:spPr/>
        <p:txBody>
          <a:bodyPr>
            <a:normAutofit fontScale="90000"/>
          </a:bodyPr>
          <a:lstStyle/>
          <a:p>
            <a:r>
              <a:rPr lang="en-US" dirty="0">
                <a:solidFill>
                  <a:srgbClr val="1E434C"/>
                </a:solidFill>
              </a:rPr>
              <a:t>What did Gemma and Neville use for their model systems?</a:t>
            </a:r>
          </a:p>
        </p:txBody>
      </p:sp>
      <p:sp>
        <p:nvSpPr>
          <p:cNvPr id="4" name="TextBox 3">
            <a:extLst>
              <a:ext uri="{FF2B5EF4-FFF2-40B4-BE49-F238E27FC236}">
                <a16:creationId xmlns:a16="http://schemas.microsoft.com/office/drawing/2014/main" id="{D99587D8-CD94-D18C-D555-99E09E01C2F5}"/>
              </a:ext>
            </a:extLst>
          </p:cNvPr>
          <p:cNvSpPr txBox="1"/>
          <p:nvPr/>
        </p:nvSpPr>
        <p:spPr>
          <a:xfrm>
            <a:off x="590550" y="1924050"/>
            <a:ext cx="4885440" cy="584775"/>
          </a:xfrm>
          <a:prstGeom prst="rect">
            <a:avLst/>
          </a:prstGeom>
          <a:noFill/>
        </p:spPr>
        <p:txBody>
          <a:bodyPr wrap="none" rtlCol="0">
            <a:spAutoFit/>
          </a:bodyPr>
          <a:lstStyle/>
          <a:p>
            <a:r>
              <a:rPr lang="en-US" sz="3200" b="1" u="sng" dirty="0">
                <a:solidFill>
                  <a:srgbClr val="307A8C"/>
                </a:solidFill>
                <a:latin typeface="Arial" panose="020B0604020202020204" pitchFamily="34" charset="0"/>
                <a:cs typeface="Arial" panose="020B0604020202020204" pitchFamily="34" charset="0"/>
              </a:rPr>
              <a:t>Gemma’s Model System</a:t>
            </a:r>
          </a:p>
        </p:txBody>
      </p:sp>
      <p:sp>
        <p:nvSpPr>
          <p:cNvPr id="5" name="TextBox 4">
            <a:extLst>
              <a:ext uri="{FF2B5EF4-FFF2-40B4-BE49-F238E27FC236}">
                <a16:creationId xmlns:a16="http://schemas.microsoft.com/office/drawing/2014/main" id="{7106032B-C572-4D27-6532-7D4535F58F6D}"/>
              </a:ext>
            </a:extLst>
          </p:cNvPr>
          <p:cNvSpPr txBox="1"/>
          <p:nvPr/>
        </p:nvSpPr>
        <p:spPr>
          <a:xfrm>
            <a:off x="6716010" y="1924050"/>
            <a:ext cx="4701095" cy="584775"/>
          </a:xfrm>
          <a:prstGeom prst="rect">
            <a:avLst/>
          </a:prstGeom>
          <a:noFill/>
        </p:spPr>
        <p:txBody>
          <a:bodyPr wrap="none" rtlCol="0">
            <a:spAutoFit/>
          </a:bodyPr>
          <a:lstStyle/>
          <a:p>
            <a:r>
              <a:rPr lang="en-US" sz="3200" b="1" u="sng" dirty="0">
                <a:solidFill>
                  <a:srgbClr val="307A8C"/>
                </a:solidFill>
                <a:latin typeface="Arial" panose="020B0604020202020204" pitchFamily="34" charset="0"/>
                <a:cs typeface="Arial" panose="020B0604020202020204" pitchFamily="34" charset="0"/>
              </a:rPr>
              <a:t>Neville’s Model System</a:t>
            </a:r>
          </a:p>
        </p:txBody>
      </p:sp>
      <p:pic>
        <p:nvPicPr>
          <p:cNvPr id="6" name="Picture 5">
            <a:extLst>
              <a:ext uri="{FF2B5EF4-FFF2-40B4-BE49-F238E27FC236}">
                <a16:creationId xmlns:a16="http://schemas.microsoft.com/office/drawing/2014/main" id="{B45200E1-A733-91F2-DDEA-009171F4654E}"/>
              </a:ext>
            </a:extLst>
          </p:cNvPr>
          <p:cNvPicPr>
            <a:picLocks noChangeAspect="1"/>
          </p:cNvPicPr>
          <p:nvPr/>
        </p:nvPicPr>
        <p:blipFill>
          <a:blip r:embed="rId3"/>
          <a:stretch>
            <a:fillRect/>
          </a:stretch>
        </p:blipFill>
        <p:spPr>
          <a:xfrm>
            <a:off x="975595" y="3083585"/>
            <a:ext cx="3975970" cy="2531181"/>
          </a:xfrm>
          <a:prstGeom prst="rect">
            <a:avLst/>
          </a:prstGeom>
        </p:spPr>
      </p:pic>
      <p:pic>
        <p:nvPicPr>
          <p:cNvPr id="7" name="Picture 6">
            <a:extLst>
              <a:ext uri="{FF2B5EF4-FFF2-40B4-BE49-F238E27FC236}">
                <a16:creationId xmlns:a16="http://schemas.microsoft.com/office/drawing/2014/main" id="{E7204440-3B07-3F2E-D7C1-BCDA85B1C64F}"/>
              </a:ext>
            </a:extLst>
          </p:cNvPr>
          <p:cNvPicPr>
            <a:picLocks noChangeAspect="1"/>
          </p:cNvPicPr>
          <p:nvPr/>
        </p:nvPicPr>
        <p:blipFill>
          <a:blip r:embed="rId4"/>
          <a:stretch>
            <a:fillRect/>
          </a:stretch>
        </p:blipFill>
        <p:spPr>
          <a:xfrm>
            <a:off x="7176287" y="2856279"/>
            <a:ext cx="3780540" cy="2985792"/>
          </a:xfrm>
          <a:prstGeom prst="rect">
            <a:avLst/>
          </a:prstGeom>
        </p:spPr>
      </p:pic>
    </p:spTree>
    <p:extLst>
      <p:ext uri="{BB962C8B-B14F-4D97-AF65-F5344CB8AC3E}">
        <p14:creationId xmlns:p14="http://schemas.microsoft.com/office/powerpoint/2010/main" val="278500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2200-22C3-9446-03A0-780167F6E6A7}"/>
              </a:ext>
            </a:extLst>
          </p:cNvPr>
          <p:cNvSpPr>
            <a:spLocks noGrp="1"/>
          </p:cNvSpPr>
          <p:nvPr>
            <p:ph type="title"/>
          </p:nvPr>
        </p:nvSpPr>
        <p:spPr/>
        <p:txBody>
          <a:bodyPr/>
          <a:lstStyle/>
          <a:p>
            <a:r>
              <a:rPr lang="en-US" dirty="0">
                <a:solidFill>
                  <a:srgbClr val="1E434C"/>
                </a:solidFill>
              </a:rPr>
              <a:t>Variable Review</a:t>
            </a:r>
          </a:p>
        </p:txBody>
      </p:sp>
      <p:pic>
        <p:nvPicPr>
          <p:cNvPr id="2050" name="Picture 2" descr="Science Process Skill: Identifying Variables — Homeschool Science for Kids">
            <a:extLst>
              <a:ext uri="{FF2B5EF4-FFF2-40B4-BE49-F238E27FC236}">
                <a16:creationId xmlns:a16="http://schemas.microsoft.com/office/drawing/2014/main" id="{FB6892B0-9DFD-25BB-013B-A93985C60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004673"/>
            <a:ext cx="952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DA8B95-3DF2-7054-3ADF-564A3D31147F}"/>
              </a:ext>
            </a:extLst>
          </p:cNvPr>
          <p:cNvSpPr txBox="1"/>
          <p:nvPr/>
        </p:nvSpPr>
        <p:spPr>
          <a:xfrm>
            <a:off x="1466850" y="5866696"/>
            <a:ext cx="4918334" cy="523220"/>
          </a:xfrm>
          <a:prstGeom prst="rect">
            <a:avLst/>
          </a:prstGeom>
          <a:noFill/>
        </p:spPr>
        <p:txBody>
          <a:bodyPr wrap="none" rtlCol="0">
            <a:spAutoFit/>
          </a:bodyPr>
          <a:lstStyle/>
          <a:p>
            <a:r>
              <a:rPr lang="en-US" sz="2800" b="1" dirty="0">
                <a:solidFill>
                  <a:srgbClr val="307A8C"/>
                </a:solidFill>
                <a:latin typeface="Arial" panose="020B0604020202020204" pitchFamily="34" charset="0"/>
                <a:cs typeface="Arial" panose="020B0604020202020204" pitchFamily="34" charset="0"/>
              </a:rPr>
              <a:t>What conditions we change</a:t>
            </a:r>
          </a:p>
        </p:txBody>
      </p:sp>
      <p:sp>
        <p:nvSpPr>
          <p:cNvPr id="5" name="TextBox 4">
            <a:extLst>
              <a:ext uri="{FF2B5EF4-FFF2-40B4-BE49-F238E27FC236}">
                <a16:creationId xmlns:a16="http://schemas.microsoft.com/office/drawing/2014/main" id="{A326976D-38BA-0391-671F-19AB55781B00}"/>
              </a:ext>
            </a:extLst>
          </p:cNvPr>
          <p:cNvSpPr txBox="1"/>
          <p:nvPr/>
        </p:nvSpPr>
        <p:spPr>
          <a:xfrm>
            <a:off x="6761447" y="5866696"/>
            <a:ext cx="3220753" cy="523220"/>
          </a:xfrm>
          <a:prstGeom prst="rect">
            <a:avLst/>
          </a:prstGeom>
          <a:noFill/>
        </p:spPr>
        <p:txBody>
          <a:bodyPr wrap="none" rtlCol="0">
            <a:spAutoFit/>
          </a:bodyPr>
          <a:lstStyle/>
          <a:p>
            <a:r>
              <a:rPr lang="en-US" sz="2800" b="1" dirty="0">
                <a:solidFill>
                  <a:srgbClr val="307A8C"/>
                </a:solidFill>
                <a:latin typeface="Arial" panose="020B0604020202020204" pitchFamily="34" charset="0"/>
                <a:cs typeface="Arial" panose="020B0604020202020204" pitchFamily="34" charset="0"/>
              </a:rPr>
              <a:t>What we measure</a:t>
            </a:r>
          </a:p>
        </p:txBody>
      </p:sp>
    </p:spTree>
    <p:extLst>
      <p:ext uri="{BB962C8B-B14F-4D97-AF65-F5344CB8AC3E}">
        <p14:creationId xmlns:p14="http://schemas.microsoft.com/office/powerpoint/2010/main" val="287851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19D354-13DA-0A24-1C5F-C017B26E4587}"/>
              </a:ext>
            </a:extLst>
          </p:cNvPr>
          <p:cNvSpPr>
            <a:spLocks noGrp="1"/>
          </p:cNvSpPr>
          <p:nvPr>
            <p:ph type="title"/>
          </p:nvPr>
        </p:nvSpPr>
        <p:spPr>
          <a:xfrm>
            <a:off x="1041192" y="504731"/>
            <a:ext cx="10109616" cy="1185957"/>
          </a:xfrm>
        </p:spPr>
        <p:txBody>
          <a:bodyPr>
            <a:normAutofit fontScale="90000"/>
          </a:bodyPr>
          <a:lstStyle/>
          <a:p>
            <a:r>
              <a:rPr lang="en-US" dirty="0">
                <a:solidFill>
                  <a:srgbClr val="1E434C"/>
                </a:solidFill>
              </a:rPr>
              <a:t>What did Gemma and Neville use for their variables?</a:t>
            </a:r>
          </a:p>
        </p:txBody>
      </p:sp>
      <p:sp>
        <p:nvSpPr>
          <p:cNvPr id="5" name="TextBox 4">
            <a:extLst>
              <a:ext uri="{FF2B5EF4-FFF2-40B4-BE49-F238E27FC236}">
                <a16:creationId xmlns:a16="http://schemas.microsoft.com/office/drawing/2014/main" id="{30B0DF01-E6D2-ECD5-28E4-BCEF075BDF23}"/>
              </a:ext>
            </a:extLst>
          </p:cNvPr>
          <p:cNvSpPr txBox="1"/>
          <p:nvPr/>
        </p:nvSpPr>
        <p:spPr>
          <a:xfrm>
            <a:off x="2698542" y="2125667"/>
            <a:ext cx="3929858" cy="584775"/>
          </a:xfrm>
          <a:prstGeom prst="rect">
            <a:avLst/>
          </a:prstGeom>
          <a:noFill/>
        </p:spPr>
        <p:txBody>
          <a:bodyPr wrap="none" rtlCol="0">
            <a:spAutoFit/>
          </a:bodyPr>
          <a:lstStyle/>
          <a:p>
            <a:r>
              <a:rPr lang="en-US" sz="3200" b="1" u="sng" dirty="0">
                <a:solidFill>
                  <a:srgbClr val="307A8C"/>
                </a:solidFill>
                <a:latin typeface="Arial" panose="020B0604020202020204" pitchFamily="34" charset="0"/>
                <a:cs typeface="Arial" panose="020B0604020202020204" pitchFamily="34" charset="0"/>
              </a:rPr>
              <a:t>Gemma’s Variables</a:t>
            </a:r>
          </a:p>
        </p:txBody>
      </p:sp>
      <p:sp>
        <p:nvSpPr>
          <p:cNvPr id="6" name="TextBox 5">
            <a:extLst>
              <a:ext uri="{FF2B5EF4-FFF2-40B4-BE49-F238E27FC236}">
                <a16:creationId xmlns:a16="http://schemas.microsoft.com/office/drawing/2014/main" id="{7AD1B7D9-0562-B315-6429-957F2812936F}"/>
              </a:ext>
            </a:extLst>
          </p:cNvPr>
          <p:cNvSpPr txBox="1"/>
          <p:nvPr/>
        </p:nvSpPr>
        <p:spPr>
          <a:xfrm>
            <a:off x="7773101" y="2125667"/>
            <a:ext cx="3745513" cy="584775"/>
          </a:xfrm>
          <a:prstGeom prst="rect">
            <a:avLst/>
          </a:prstGeom>
          <a:noFill/>
        </p:spPr>
        <p:txBody>
          <a:bodyPr wrap="none" rtlCol="0">
            <a:spAutoFit/>
          </a:bodyPr>
          <a:lstStyle/>
          <a:p>
            <a:r>
              <a:rPr lang="en-US" sz="3200" b="1" u="sng" dirty="0">
                <a:solidFill>
                  <a:srgbClr val="307A8C"/>
                </a:solidFill>
                <a:latin typeface="Arial" panose="020B0604020202020204" pitchFamily="34" charset="0"/>
                <a:cs typeface="Arial" panose="020B0604020202020204" pitchFamily="34" charset="0"/>
              </a:rPr>
              <a:t>Neville’s Variables</a:t>
            </a:r>
          </a:p>
        </p:txBody>
      </p:sp>
      <p:sp>
        <p:nvSpPr>
          <p:cNvPr id="7" name="TextBox 6">
            <a:extLst>
              <a:ext uri="{FF2B5EF4-FFF2-40B4-BE49-F238E27FC236}">
                <a16:creationId xmlns:a16="http://schemas.microsoft.com/office/drawing/2014/main" id="{7384DCEA-9530-15FD-64DD-37D863EB7AFF}"/>
              </a:ext>
            </a:extLst>
          </p:cNvPr>
          <p:cNvSpPr txBox="1"/>
          <p:nvPr/>
        </p:nvSpPr>
        <p:spPr>
          <a:xfrm>
            <a:off x="423422" y="5343821"/>
            <a:ext cx="1774845" cy="461665"/>
          </a:xfrm>
          <a:prstGeom prst="rect">
            <a:avLst/>
          </a:prstGeom>
          <a:noFill/>
        </p:spPr>
        <p:txBody>
          <a:bodyPr wrap="none" rtlCol="0">
            <a:spAutoFit/>
          </a:bodyPr>
          <a:lstStyle/>
          <a:p>
            <a:pPr algn="ctr"/>
            <a:r>
              <a:rPr lang="en-US" sz="2400" b="1" dirty="0">
                <a:solidFill>
                  <a:srgbClr val="8D230F"/>
                </a:solidFill>
                <a:latin typeface="Arial" panose="020B0604020202020204" pitchFamily="34" charset="0"/>
                <a:cs typeface="Arial" panose="020B0604020202020204" pitchFamily="34" charset="0"/>
              </a:rPr>
              <a:t>Dependent</a:t>
            </a:r>
          </a:p>
        </p:txBody>
      </p:sp>
      <p:sp>
        <p:nvSpPr>
          <p:cNvPr id="8" name="TextBox 7">
            <a:extLst>
              <a:ext uri="{FF2B5EF4-FFF2-40B4-BE49-F238E27FC236}">
                <a16:creationId xmlns:a16="http://schemas.microsoft.com/office/drawing/2014/main" id="{B261C660-C0AB-61D3-D9BC-8A08EA2D0F35}"/>
              </a:ext>
            </a:extLst>
          </p:cNvPr>
          <p:cNvSpPr txBox="1"/>
          <p:nvPr/>
        </p:nvSpPr>
        <p:spPr>
          <a:xfrm>
            <a:off x="304800" y="3506839"/>
            <a:ext cx="2012090" cy="461665"/>
          </a:xfrm>
          <a:prstGeom prst="rect">
            <a:avLst/>
          </a:prstGeom>
          <a:noFill/>
        </p:spPr>
        <p:txBody>
          <a:bodyPr wrap="none" rtlCol="0">
            <a:spAutoFit/>
          </a:bodyPr>
          <a:lstStyle/>
          <a:p>
            <a:pPr algn="ctr"/>
            <a:r>
              <a:rPr lang="en-US" sz="2400" b="1" dirty="0">
                <a:solidFill>
                  <a:srgbClr val="8D230F"/>
                </a:solidFill>
                <a:latin typeface="Arial" panose="020B0604020202020204" pitchFamily="34" charset="0"/>
                <a:cs typeface="Arial" panose="020B0604020202020204" pitchFamily="34" charset="0"/>
              </a:rPr>
              <a:t>Independent</a:t>
            </a:r>
          </a:p>
        </p:txBody>
      </p:sp>
      <p:sp>
        <p:nvSpPr>
          <p:cNvPr id="10" name="TextBox 9">
            <a:extLst>
              <a:ext uri="{FF2B5EF4-FFF2-40B4-BE49-F238E27FC236}">
                <a16:creationId xmlns:a16="http://schemas.microsoft.com/office/drawing/2014/main" id="{BE415673-3305-6452-4490-AFA60A7F05C9}"/>
              </a:ext>
            </a:extLst>
          </p:cNvPr>
          <p:cNvSpPr txBox="1"/>
          <p:nvPr/>
        </p:nvSpPr>
        <p:spPr>
          <a:xfrm>
            <a:off x="3620444" y="2839819"/>
            <a:ext cx="2052678" cy="369332"/>
          </a:xfrm>
          <a:prstGeom prst="rect">
            <a:avLst/>
          </a:prstGeom>
          <a:noFill/>
        </p:spPr>
        <p:txBody>
          <a:bodyPr wrap="none" rtlCol="0">
            <a:spAutoFit/>
          </a:bodyPr>
          <a:lstStyle/>
          <a:p>
            <a:r>
              <a:rPr lang="en-US" b="1" dirty="0">
                <a:solidFill>
                  <a:srgbClr val="8D230F"/>
                </a:solidFill>
                <a:latin typeface="Arial" panose="020B0604020202020204" pitchFamily="34" charset="0"/>
                <a:cs typeface="Arial" panose="020B0604020202020204" pitchFamily="34" charset="0"/>
              </a:rPr>
              <a:t>Type of Dinosaur</a:t>
            </a:r>
          </a:p>
        </p:txBody>
      </p:sp>
      <p:sp>
        <p:nvSpPr>
          <p:cNvPr id="11" name="TextBox 10">
            <a:extLst>
              <a:ext uri="{FF2B5EF4-FFF2-40B4-BE49-F238E27FC236}">
                <a16:creationId xmlns:a16="http://schemas.microsoft.com/office/drawing/2014/main" id="{A9DED9EB-D352-FC34-4D6F-E39B93F0183E}"/>
              </a:ext>
            </a:extLst>
          </p:cNvPr>
          <p:cNvSpPr txBox="1"/>
          <p:nvPr/>
        </p:nvSpPr>
        <p:spPr>
          <a:xfrm>
            <a:off x="8937971" y="2839819"/>
            <a:ext cx="1415772" cy="369332"/>
          </a:xfrm>
          <a:prstGeom prst="rect">
            <a:avLst/>
          </a:prstGeom>
          <a:noFill/>
        </p:spPr>
        <p:txBody>
          <a:bodyPr wrap="none" rtlCol="0">
            <a:spAutoFit/>
          </a:bodyPr>
          <a:lstStyle/>
          <a:p>
            <a:r>
              <a:rPr lang="en-US" b="1" dirty="0">
                <a:solidFill>
                  <a:srgbClr val="8D230F"/>
                </a:solidFill>
                <a:latin typeface="Arial" panose="020B0604020202020204" pitchFamily="34" charset="0"/>
                <a:cs typeface="Arial" panose="020B0604020202020204" pitchFamily="34" charset="0"/>
              </a:rPr>
              <a:t>Light Color</a:t>
            </a:r>
          </a:p>
        </p:txBody>
      </p:sp>
      <p:sp>
        <p:nvSpPr>
          <p:cNvPr id="12" name="TextBox 11">
            <a:extLst>
              <a:ext uri="{FF2B5EF4-FFF2-40B4-BE49-F238E27FC236}">
                <a16:creationId xmlns:a16="http://schemas.microsoft.com/office/drawing/2014/main" id="{E1AB0B55-6A41-F9A3-B6B4-0D605DA529EF}"/>
              </a:ext>
            </a:extLst>
          </p:cNvPr>
          <p:cNvSpPr txBox="1"/>
          <p:nvPr/>
        </p:nvSpPr>
        <p:spPr>
          <a:xfrm>
            <a:off x="3179073" y="4819947"/>
            <a:ext cx="2993127" cy="369332"/>
          </a:xfrm>
          <a:prstGeom prst="rect">
            <a:avLst/>
          </a:prstGeom>
          <a:noFill/>
        </p:spPr>
        <p:txBody>
          <a:bodyPr wrap="none" rtlCol="0">
            <a:spAutoFit/>
          </a:bodyPr>
          <a:lstStyle/>
          <a:p>
            <a:r>
              <a:rPr lang="en-US" b="1" dirty="0">
                <a:solidFill>
                  <a:srgbClr val="8D230F"/>
                </a:solidFill>
                <a:latin typeface="Arial" panose="020B0604020202020204" pitchFamily="34" charset="0"/>
                <a:cs typeface="Arial" panose="020B0604020202020204" pitchFamily="34" charset="0"/>
              </a:rPr>
              <a:t>Amount of Heavy Oxygen</a:t>
            </a:r>
          </a:p>
        </p:txBody>
      </p:sp>
      <p:sp>
        <p:nvSpPr>
          <p:cNvPr id="13" name="TextBox 12">
            <a:extLst>
              <a:ext uri="{FF2B5EF4-FFF2-40B4-BE49-F238E27FC236}">
                <a16:creationId xmlns:a16="http://schemas.microsoft.com/office/drawing/2014/main" id="{500E8CF5-906C-CFB1-16E7-1B5C34B6FCD0}"/>
              </a:ext>
            </a:extLst>
          </p:cNvPr>
          <p:cNvSpPr txBox="1"/>
          <p:nvPr/>
        </p:nvSpPr>
        <p:spPr>
          <a:xfrm>
            <a:off x="8003869" y="4819947"/>
            <a:ext cx="3480440" cy="369332"/>
          </a:xfrm>
          <a:prstGeom prst="rect">
            <a:avLst/>
          </a:prstGeom>
          <a:noFill/>
        </p:spPr>
        <p:txBody>
          <a:bodyPr wrap="none" rtlCol="0">
            <a:spAutoFit/>
          </a:bodyPr>
          <a:lstStyle/>
          <a:p>
            <a:r>
              <a:rPr lang="en-US" b="1" dirty="0">
                <a:solidFill>
                  <a:srgbClr val="8D230F"/>
                </a:solidFill>
                <a:latin typeface="Arial" panose="020B0604020202020204" pitchFamily="34" charset="0"/>
                <a:cs typeface="Arial" panose="020B0604020202020204" pitchFamily="34" charset="0"/>
              </a:rPr>
              <a:t>Amount of worms that burrow</a:t>
            </a:r>
          </a:p>
        </p:txBody>
      </p:sp>
      <p:pic>
        <p:nvPicPr>
          <p:cNvPr id="14" name="Picture 13">
            <a:extLst>
              <a:ext uri="{FF2B5EF4-FFF2-40B4-BE49-F238E27FC236}">
                <a16:creationId xmlns:a16="http://schemas.microsoft.com/office/drawing/2014/main" id="{2299D39D-BDAE-810C-60D1-36928BBF2C2B}"/>
              </a:ext>
            </a:extLst>
          </p:cNvPr>
          <p:cNvPicPr>
            <a:picLocks noChangeAspect="1"/>
          </p:cNvPicPr>
          <p:nvPr/>
        </p:nvPicPr>
        <p:blipFill>
          <a:blip r:embed="rId3"/>
          <a:stretch>
            <a:fillRect/>
          </a:stretch>
        </p:blipFill>
        <p:spPr>
          <a:xfrm>
            <a:off x="3754593" y="3153395"/>
            <a:ext cx="1842085" cy="1586302"/>
          </a:xfrm>
          <a:prstGeom prst="rect">
            <a:avLst/>
          </a:prstGeom>
        </p:spPr>
      </p:pic>
      <p:pic>
        <p:nvPicPr>
          <p:cNvPr id="15" name="Picture 14">
            <a:extLst>
              <a:ext uri="{FF2B5EF4-FFF2-40B4-BE49-F238E27FC236}">
                <a16:creationId xmlns:a16="http://schemas.microsoft.com/office/drawing/2014/main" id="{D47902CE-5027-A252-927C-182F76001756}"/>
              </a:ext>
            </a:extLst>
          </p:cNvPr>
          <p:cNvPicPr>
            <a:picLocks noChangeAspect="1"/>
          </p:cNvPicPr>
          <p:nvPr/>
        </p:nvPicPr>
        <p:blipFill>
          <a:blip r:embed="rId4"/>
          <a:stretch>
            <a:fillRect/>
          </a:stretch>
        </p:blipFill>
        <p:spPr>
          <a:xfrm>
            <a:off x="3311245" y="5189279"/>
            <a:ext cx="2728780" cy="1232415"/>
          </a:xfrm>
          <a:prstGeom prst="rect">
            <a:avLst/>
          </a:prstGeom>
        </p:spPr>
      </p:pic>
      <p:pic>
        <p:nvPicPr>
          <p:cNvPr id="17" name="Picture 16">
            <a:extLst>
              <a:ext uri="{FF2B5EF4-FFF2-40B4-BE49-F238E27FC236}">
                <a16:creationId xmlns:a16="http://schemas.microsoft.com/office/drawing/2014/main" id="{481F750B-7C84-4B4E-6EE1-13A781666589}"/>
              </a:ext>
            </a:extLst>
          </p:cNvPr>
          <p:cNvPicPr>
            <a:picLocks noChangeAspect="1"/>
          </p:cNvPicPr>
          <p:nvPr/>
        </p:nvPicPr>
        <p:blipFill>
          <a:blip r:embed="rId5"/>
          <a:stretch>
            <a:fillRect/>
          </a:stretch>
        </p:blipFill>
        <p:spPr>
          <a:xfrm>
            <a:off x="7216982" y="3197311"/>
            <a:ext cx="4857750" cy="1542386"/>
          </a:xfrm>
          <a:prstGeom prst="rect">
            <a:avLst/>
          </a:prstGeom>
        </p:spPr>
      </p:pic>
      <p:pic>
        <p:nvPicPr>
          <p:cNvPr id="18" name="Picture 17">
            <a:extLst>
              <a:ext uri="{FF2B5EF4-FFF2-40B4-BE49-F238E27FC236}">
                <a16:creationId xmlns:a16="http://schemas.microsoft.com/office/drawing/2014/main" id="{E1A9C39B-C792-BB19-9122-054946EFB399}"/>
              </a:ext>
            </a:extLst>
          </p:cNvPr>
          <p:cNvPicPr>
            <a:picLocks noChangeAspect="1"/>
          </p:cNvPicPr>
          <p:nvPr/>
        </p:nvPicPr>
        <p:blipFill>
          <a:blip r:embed="rId6"/>
          <a:stretch>
            <a:fillRect/>
          </a:stretch>
        </p:blipFill>
        <p:spPr>
          <a:xfrm>
            <a:off x="8003869" y="5246935"/>
            <a:ext cx="1495465" cy="1174759"/>
          </a:xfrm>
          <a:prstGeom prst="rect">
            <a:avLst/>
          </a:prstGeom>
        </p:spPr>
      </p:pic>
      <p:pic>
        <p:nvPicPr>
          <p:cNvPr id="19" name="Picture 18">
            <a:extLst>
              <a:ext uri="{FF2B5EF4-FFF2-40B4-BE49-F238E27FC236}">
                <a16:creationId xmlns:a16="http://schemas.microsoft.com/office/drawing/2014/main" id="{8480EE34-108B-0ED1-D128-F2FADFC05D86}"/>
              </a:ext>
            </a:extLst>
          </p:cNvPr>
          <p:cNvPicPr>
            <a:picLocks noChangeAspect="1"/>
          </p:cNvPicPr>
          <p:nvPr/>
        </p:nvPicPr>
        <p:blipFill>
          <a:blip r:embed="rId7"/>
          <a:stretch>
            <a:fillRect/>
          </a:stretch>
        </p:blipFill>
        <p:spPr>
          <a:xfrm>
            <a:off x="9916078" y="5226566"/>
            <a:ext cx="1365098" cy="1263035"/>
          </a:xfrm>
          <a:prstGeom prst="rect">
            <a:avLst/>
          </a:prstGeom>
        </p:spPr>
      </p:pic>
    </p:spTree>
    <p:extLst>
      <p:ext uri="{BB962C8B-B14F-4D97-AF65-F5344CB8AC3E}">
        <p14:creationId xmlns:p14="http://schemas.microsoft.com/office/powerpoint/2010/main" val="277597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103B-D7DD-8056-576F-69167EF93848}"/>
              </a:ext>
            </a:extLst>
          </p:cNvPr>
          <p:cNvSpPr>
            <a:spLocks noGrp="1"/>
          </p:cNvSpPr>
          <p:nvPr>
            <p:ph type="title"/>
          </p:nvPr>
        </p:nvSpPr>
        <p:spPr/>
        <p:txBody>
          <a:bodyPr/>
          <a:lstStyle/>
          <a:p>
            <a:r>
              <a:rPr lang="en-US" dirty="0">
                <a:solidFill>
                  <a:srgbClr val="1E434C"/>
                </a:solidFill>
              </a:rPr>
              <a:t>BREAKOUT SESSION TIME</a:t>
            </a:r>
          </a:p>
        </p:txBody>
      </p:sp>
      <p:sp>
        <p:nvSpPr>
          <p:cNvPr id="3" name="Content Placeholder 2">
            <a:extLst>
              <a:ext uri="{FF2B5EF4-FFF2-40B4-BE49-F238E27FC236}">
                <a16:creationId xmlns:a16="http://schemas.microsoft.com/office/drawing/2014/main" id="{0962FDC2-36E1-A3C4-C756-AEFBAC04024C}"/>
              </a:ext>
            </a:extLst>
          </p:cNvPr>
          <p:cNvSpPr>
            <a:spLocks noGrp="1"/>
          </p:cNvSpPr>
          <p:nvPr>
            <p:ph idx="1"/>
          </p:nvPr>
        </p:nvSpPr>
        <p:spPr/>
        <p:txBody>
          <a:bodyPr/>
          <a:lstStyle/>
          <a:p>
            <a:r>
              <a:rPr lang="en-US" b="1" u="sng" dirty="0">
                <a:solidFill>
                  <a:srgbClr val="307A8C"/>
                </a:solidFill>
              </a:rPr>
              <a:t>GOAL 1:</a:t>
            </a:r>
            <a:r>
              <a:rPr lang="en-US" b="1" dirty="0">
                <a:solidFill>
                  <a:srgbClr val="307A8C"/>
                </a:solidFill>
              </a:rPr>
              <a:t> Icebreaker and introduce yourselves</a:t>
            </a:r>
          </a:p>
          <a:p>
            <a:r>
              <a:rPr lang="en-US" b="1" u="sng" dirty="0">
                <a:solidFill>
                  <a:srgbClr val="307A8C"/>
                </a:solidFill>
              </a:rPr>
              <a:t>GOAL 2:</a:t>
            </a:r>
            <a:r>
              <a:rPr lang="en-US" b="1" dirty="0">
                <a:solidFill>
                  <a:srgbClr val="307A8C"/>
                </a:solidFill>
              </a:rPr>
              <a:t> Conduct an activity with your mentors to review the concepts we just learned</a:t>
            </a:r>
          </a:p>
          <a:p>
            <a:r>
              <a:rPr lang="en-US" b="1" u="sng" dirty="0">
                <a:solidFill>
                  <a:srgbClr val="307A8C"/>
                </a:solidFill>
              </a:rPr>
              <a:t>GOAL 3:</a:t>
            </a:r>
            <a:r>
              <a:rPr lang="en-US" b="1" dirty="0">
                <a:solidFill>
                  <a:srgbClr val="307A8C"/>
                </a:solidFill>
              </a:rPr>
              <a:t> Work on designing your own experiment</a:t>
            </a:r>
          </a:p>
        </p:txBody>
      </p:sp>
    </p:spTree>
    <p:extLst>
      <p:ext uri="{BB962C8B-B14F-4D97-AF65-F5344CB8AC3E}">
        <p14:creationId xmlns:p14="http://schemas.microsoft.com/office/powerpoint/2010/main" val="113738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50508</TotalTime>
  <Words>1185</Words>
  <Application>Microsoft Macintosh PowerPoint</Application>
  <PresentationFormat>Widescreen</PresentationFormat>
  <Paragraphs>119</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 Slab</vt:lpstr>
      <vt:lpstr>Office Theme</vt:lpstr>
      <vt:lpstr>PowerPoint Presentation</vt:lpstr>
      <vt:lpstr>PowerPoint Presentation</vt:lpstr>
      <vt:lpstr>What is the Scientific Method?</vt:lpstr>
      <vt:lpstr>What are we learning today????</vt:lpstr>
      <vt:lpstr>What is a model system?</vt:lpstr>
      <vt:lpstr>What did Gemma and Neville use for their model systems?</vt:lpstr>
      <vt:lpstr>Variable Review</vt:lpstr>
      <vt:lpstr>What did Gemma and Neville use for their variables?</vt:lpstr>
      <vt:lpstr>BREAKOUT SESSION TIME</vt:lpstr>
      <vt:lpstr>ICEBREAKER</vt:lpstr>
      <vt:lpstr>Review Activity</vt:lpstr>
      <vt:lpstr>Review Activity</vt:lpstr>
      <vt:lpstr>Let’s do the experiment on the moon!!!</vt:lpstr>
      <vt:lpstr>Let’s work through your project map (Phase 3) Open Page 3 of your Workbook </vt:lpstr>
      <vt:lpstr>What’s Next??</vt:lpstr>
      <vt:lpstr>Any Questions? Contact Us   Organization Contact: mentorship.fer@gmail.com Organization Website: scienceFER.org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Yasin, Saif</dc:creator>
  <cp:lastModifiedBy>Yasin, Saif</cp:lastModifiedBy>
  <cp:revision>23</cp:revision>
  <dcterms:created xsi:type="dcterms:W3CDTF">2022-09-19T14:38:55Z</dcterms:created>
  <dcterms:modified xsi:type="dcterms:W3CDTF">2026-01-31T18:49:42Z</dcterms:modified>
</cp:coreProperties>
</file>