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7" r:id="rId2"/>
    <p:sldId id="269" r:id="rId3"/>
    <p:sldId id="266" r:id="rId4"/>
    <p:sldId id="272" r:id="rId5"/>
    <p:sldId id="271" r:id="rId6"/>
    <p:sldId id="274" r:id="rId7"/>
    <p:sldId id="283" r:id="rId8"/>
    <p:sldId id="277" r:id="rId9"/>
    <p:sldId id="278" r:id="rId10"/>
    <p:sldId id="279" r:id="rId11"/>
    <p:sldId id="284" r:id="rId12"/>
    <p:sldId id="285" r:id="rId13"/>
    <p:sldId id="286" r:id="rId14"/>
    <p:sldId id="296" r:id="rId15"/>
    <p:sldId id="287" r:id="rId16"/>
    <p:sldId id="295" r:id="rId17"/>
    <p:sldId id="270" r:id="rId18"/>
    <p:sldId id="26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230F"/>
    <a:srgbClr val="1E434C"/>
    <a:srgbClr val="307A8C"/>
    <a:srgbClr val="FEA9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85"/>
    <p:restoredTop sz="88163"/>
  </p:normalViewPr>
  <p:slideViewPr>
    <p:cSldViewPr snapToGrid="0">
      <p:cViewPr varScale="1">
        <p:scale>
          <a:sx n="112" d="100"/>
          <a:sy n="112" d="100"/>
        </p:scale>
        <p:origin x="1392" y="192"/>
      </p:cViewPr>
      <p:guideLst/>
    </p:cSldViewPr>
  </p:slideViewPr>
  <p:notesTextViewPr>
    <p:cViewPr>
      <p:scale>
        <a:sx n="130" d="100"/>
        <a:sy n="13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E6FB9D-535A-4C4C-8BD4-FDF18E87040F}" type="datetimeFigureOut">
              <a:rPr lang="en-US" smtClean="0"/>
              <a:t>1/18/26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61EF99-A304-FE47-8FAB-B5376620F564}" type="slidenum">
              <a:rPr lang="en-US" smtClean="0"/>
              <a:t>‹#›</a:t>
            </a:fld>
            <a:endParaRPr lang="en-US"/>
          </a:p>
        </p:txBody>
      </p:sp>
    </p:spTree>
    <p:extLst>
      <p:ext uri="{BB962C8B-B14F-4D97-AF65-F5344CB8AC3E}">
        <p14:creationId xmlns:p14="http://schemas.microsoft.com/office/powerpoint/2010/main" val="51762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61EF99-A304-FE47-8FAB-B5376620F564}" type="slidenum">
              <a:rPr lang="en-US" smtClean="0"/>
              <a:t>1</a:t>
            </a:fld>
            <a:endParaRPr lang="en-US"/>
          </a:p>
        </p:txBody>
      </p:sp>
    </p:spTree>
    <p:extLst>
      <p:ext uri="{BB962C8B-B14F-4D97-AF65-F5344CB8AC3E}">
        <p14:creationId xmlns:p14="http://schemas.microsoft.com/office/powerpoint/2010/main" val="807406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Talk them through this experimental story. Get them talk. Make them make guess as to why the two sharks are different sizes.</a:t>
            </a:r>
          </a:p>
        </p:txBody>
      </p:sp>
      <p:sp>
        <p:nvSpPr>
          <p:cNvPr id="4" name="Slide Number Placeholder 3"/>
          <p:cNvSpPr>
            <a:spLocks noGrp="1"/>
          </p:cNvSpPr>
          <p:nvPr>
            <p:ph type="sldNum" sz="quarter" idx="5"/>
          </p:nvPr>
        </p:nvSpPr>
        <p:spPr/>
        <p:txBody>
          <a:bodyPr/>
          <a:lstStyle/>
          <a:p>
            <a:fld id="{1A61EF99-A304-FE47-8FAB-B5376620F564}" type="slidenum">
              <a:rPr lang="en-US" smtClean="0"/>
              <a:t>10</a:t>
            </a:fld>
            <a:endParaRPr lang="en-US"/>
          </a:p>
        </p:txBody>
      </p:sp>
    </p:spTree>
    <p:extLst>
      <p:ext uri="{BB962C8B-B14F-4D97-AF65-F5344CB8AC3E}">
        <p14:creationId xmlns:p14="http://schemas.microsoft.com/office/powerpoint/2010/main" val="2897811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Transition them to focus in on age as a reason for determining size.</a:t>
            </a:r>
          </a:p>
        </p:txBody>
      </p:sp>
      <p:sp>
        <p:nvSpPr>
          <p:cNvPr id="4" name="Slide Number Placeholder 3"/>
          <p:cNvSpPr>
            <a:spLocks noGrp="1"/>
          </p:cNvSpPr>
          <p:nvPr>
            <p:ph type="sldNum" sz="quarter" idx="5"/>
          </p:nvPr>
        </p:nvSpPr>
        <p:spPr/>
        <p:txBody>
          <a:bodyPr/>
          <a:lstStyle/>
          <a:p>
            <a:fld id="{1A61EF99-A304-FE47-8FAB-B5376620F564}" type="slidenum">
              <a:rPr lang="en-US" smtClean="0"/>
              <a:t>11</a:t>
            </a:fld>
            <a:endParaRPr lang="en-US"/>
          </a:p>
        </p:txBody>
      </p:sp>
    </p:spTree>
    <p:extLst>
      <p:ext uri="{BB962C8B-B14F-4D97-AF65-F5344CB8AC3E}">
        <p14:creationId xmlns:p14="http://schemas.microsoft.com/office/powerpoint/2010/main" val="4064800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Get them to write out hypotheses and put it in the chat. Make sure they give it to you in If then format.</a:t>
            </a:r>
          </a:p>
        </p:txBody>
      </p:sp>
      <p:sp>
        <p:nvSpPr>
          <p:cNvPr id="4" name="Slide Number Placeholder 3"/>
          <p:cNvSpPr>
            <a:spLocks noGrp="1"/>
          </p:cNvSpPr>
          <p:nvPr>
            <p:ph type="sldNum" sz="quarter" idx="5"/>
          </p:nvPr>
        </p:nvSpPr>
        <p:spPr/>
        <p:txBody>
          <a:bodyPr/>
          <a:lstStyle/>
          <a:p>
            <a:fld id="{1A61EF99-A304-FE47-8FAB-B5376620F564}" type="slidenum">
              <a:rPr lang="en-US" smtClean="0"/>
              <a:t>12</a:t>
            </a:fld>
            <a:endParaRPr lang="en-US"/>
          </a:p>
        </p:txBody>
      </p:sp>
    </p:spTree>
    <p:extLst>
      <p:ext uri="{BB962C8B-B14F-4D97-AF65-F5344CB8AC3E}">
        <p14:creationId xmlns:p14="http://schemas.microsoft.com/office/powerpoint/2010/main" val="3497041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Goal: Highlight that it is okay that a hypothesis is wrong! </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Calibri" panose="020F0502020204030204" pitchFamily="34" charset="0"/>
              </a:rPr>
              <a:t>Here you can tell them in this case it is because they are different genders of Great White sharks and that leads to them having different sizes, but it could also be other factors. If you have time you can have them guess reasons first.</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1A61EF99-A304-FE47-8FAB-B5376620F564}" type="slidenum">
              <a:rPr lang="en-US" smtClean="0"/>
              <a:t>13</a:t>
            </a:fld>
            <a:endParaRPr lang="en-US"/>
          </a:p>
        </p:txBody>
      </p:sp>
    </p:spTree>
    <p:extLst>
      <p:ext uri="{BB962C8B-B14F-4D97-AF65-F5344CB8AC3E}">
        <p14:creationId xmlns:p14="http://schemas.microsoft.com/office/powerpoint/2010/main" val="1277884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graphic organizer online and make one for each student</a:t>
            </a:r>
          </a:p>
          <a:p>
            <a:r>
              <a:rPr lang="en-US" dirty="0"/>
              <a:t>https://</a:t>
            </a:r>
            <a:r>
              <a:rPr lang="en-US" dirty="0" err="1"/>
              <a:t>drive.google.com</a:t>
            </a:r>
            <a:r>
              <a:rPr lang="en-US" dirty="0"/>
              <a:t>/drive/folders/1VVcnpyCJDIEyMgK5A-mEYciYJETwI_WK?usp=</a:t>
            </a:r>
            <a:r>
              <a:rPr lang="en-US" dirty="0" err="1"/>
              <a:t>drive_link</a:t>
            </a:r>
            <a:endParaRPr lang="en-US" dirty="0"/>
          </a:p>
        </p:txBody>
      </p:sp>
      <p:sp>
        <p:nvSpPr>
          <p:cNvPr id="4" name="Slide Number Placeholder 3"/>
          <p:cNvSpPr>
            <a:spLocks noGrp="1"/>
          </p:cNvSpPr>
          <p:nvPr>
            <p:ph type="sldNum" sz="quarter" idx="5"/>
          </p:nvPr>
        </p:nvSpPr>
        <p:spPr/>
        <p:txBody>
          <a:bodyPr/>
          <a:lstStyle/>
          <a:p>
            <a:fld id="{1A61EF99-A304-FE47-8FAB-B5376620F564}" type="slidenum">
              <a:rPr lang="en-US" smtClean="0"/>
              <a:t>14</a:t>
            </a:fld>
            <a:endParaRPr lang="en-US"/>
          </a:p>
        </p:txBody>
      </p:sp>
    </p:spTree>
    <p:extLst>
      <p:ext uri="{BB962C8B-B14F-4D97-AF65-F5344CB8AC3E}">
        <p14:creationId xmlns:p14="http://schemas.microsoft.com/office/powerpoint/2010/main" val="4134938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Give them a few minutes to take their information from their worksheets to write a hypothesis. Students will write it. Type it into the chat. Mentor will give comments. They will edit. They will keep doing it until they are happy.</a:t>
            </a:r>
          </a:p>
        </p:txBody>
      </p:sp>
      <p:sp>
        <p:nvSpPr>
          <p:cNvPr id="4" name="Slide Number Placeholder 3"/>
          <p:cNvSpPr>
            <a:spLocks noGrp="1"/>
          </p:cNvSpPr>
          <p:nvPr>
            <p:ph type="sldNum" sz="quarter" idx="5"/>
          </p:nvPr>
        </p:nvSpPr>
        <p:spPr/>
        <p:txBody>
          <a:bodyPr/>
          <a:lstStyle/>
          <a:p>
            <a:fld id="{1A61EF99-A304-FE47-8FAB-B5376620F564}" type="slidenum">
              <a:rPr lang="en-US" smtClean="0"/>
              <a:t>15</a:t>
            </a:fld>
            <a:endParaRPr lang="en-US"/>
          </a:p>
        </p:txBody>
      </p:sp>
    </p:spTree>
    <p:extLst>
      <p:ext uri="{BB962C8B-B14F-4D97-AF65-F5344CB8AC3E}">
        <p14:creationId xmlns:p14="http://schemas.microsoft.com/office/powerpoint/2010/main" val="2885346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Remind them that next week they will work on their experimental design.</a:t>
            </a:r>
          </a:p>
        </p:txBody>
      </p:sp>
      <p:sp>
        <p:nvSpPr>
          <p:cNvPr id="4" name="Slide Number Placeholder 3"/>
          <p:cNvSpPr>
            <a:spLocks noGrp="1"/>
          </p:cNvSpPr>
          <p:nvPr>
            <p:ph type="sldNum" sz="quarter" idx="5"/>
          </p:nvPr>
        </p:nvSpPr>
        <p:spPr/>
        <p:txBody>
          <a:bodyPr/>
          <a:lstStyle/>
          <a:p>
            <a:fld id="{1A61EF99-A304-FE47-8FAB-B5376620F564}" type="slidenum">
              <a:rPr lang="en-US" smtClean="0"/>
              <a:t>17</a:t>
            </a:fld>
            <a:endParaRPr lang="en-US"/>
          </a:p>
        </p:txBody>
      </p:sp>
    </p:spTree>
    <p:extLst>
      <p:ext uri="{BB962C8B-B14F-4D97-AF65-F5344CB8AC3E}">
        <p14:creationId xmlns:p14="http://schemas.microsoft.com/office/powerpoint/2010/main" val="3407947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them to check the website for more information about the next steps!</a:t>
            </a:r>
          </a:p>
        </p:txBody>
      </p:sp>
      <p:sp>
        <p:nvSpPr>
          <p:cNvPr id="4" name="Slide Number Placeholder 3"/>
          <p:cNvSpPr>
            <a:spLocks noGrp="1"/>
          </p:cNvSpPr>
          <p:nvPr>
            <p:ph type="sldNum" sz="quarter" idx="5"/>
          </p:nvPr>
        </p:nvSpPr>
        <p:spPr/>
        <p:txBody>
          <a:bodyPr/>
          <a:lstStyle/>
          <a:p>
            <a:fld id="{1A61EF99-A304-FE47-8FAB-B5376620F564}" type="slidenum">
              <a:rPr lang="en-US" smtClean="0"/>
              <a:t>18</a:t>
            </a:fld>
            <a:endParaRPr lang="en-US"/>
          </a:p>
        </p:txBody>
      </p:sp>
    </p:spTree>
    <p:extLst>
      <p:ext uri="{BB962C8B-B14F-4D97-AF65-F5344CB8AC3E}">
        <p14:creationId xmlns:p14="http://schemas.microsoft.com/office/powerpoint/2010/main" val="966728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Goal: Review the scientific method with them. The slide is animated so that you might be able to engage the audience. This should be a quick review slide and we should hit on the fact that in order to have a good scientific experiment we need to follow this process. </a:t>
            </a:r>
          </a:p>
        </p:txBody>
      </p:sp>
      <p:sp>
        <p:nvSpPr>
          <p:cNvPr id="4" name="Slide Number Placeholder 3"/>
          <p:cNvSpPr>
            <a:spLocks noGrp="1"/>
          </p:cNvSpPr>
          <p:nvPr>
            <p:ph type="sldNum" sz="quarter" idx="5"/>
          </p:nvPr>
        </p:nvSpPr>
        <p:spPr/>
        <p:txBody>
          <a:bodyPr/>
          <a:lstStyle/>
          <a:p>
            <a:fld id="{1A61EF99-A304-FE47-8FAB-B5376620F564}" type="slidenum">
              <a:rPr lang="en-US" smtClean="0"/>
              <a:t>2</a:t>
            </a:fld>
            <a:endParaRPr lang="en-US"/>
          </a:p>
        </p:txBody>
      </p:sp>
    </p:spTree>
    <p:extLst>
      <p:ext uri="{BB962C8B-B14F-4D97-AF65-F5344CB8AC3E}">
        <p14:creationId xmlns:p14="http://schemas.microsoft.com/office/powerpoint/2010/main" val="911012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Goal: A hypothesis is a guess that is a specific proposed answer to the scientific question. Characteristics that should be stressed: (1) they must be testable (2) must come from background research (3) can be an if then statement. May use examples to hit at what this is. </a:t>
            </a:r>
          </a:p>
          <a:p>
            <a:endParaRPr lang="en-US" dirty="0"/>
          </a:p>
        </p:txBody>
      </p:sp>
      <p:sp>
        <p:nvSpPr>
          <p:cNvPr id="4" name="Slide Number Placeholder 3"/>
          <p:cNvSpPr>
            <a:spLocks noGrp="1"/>
          </p:cNvSpPr>
          <p:nvPr>
            <p:ph type="sldNum" sz="quarter" idx="5"/>
          </p:nvPr>
        </p:nvSpPr>
        <p:spPr/>
        <p:txBody>
          <a:bodyPr/>
          <a:lstStyle/>
          <a:p>
            <a:fld id="{1A61EF99-A304-FE47-8FAB-B5376620F564}" type="slidenum">
              <a:rPr lang="en-US" smtClean="0"/>
              <a:t>3</a:t>
            </a:fld>
            <a:endParaRPr lang="en-US"/>
          </a:p>
        </p:txBody>
      </p:sp>
    </p:spTree>
    <p:extLst>
      <p:ext uri="{BB962C8B-B14F-4D97-AF65-F5344CB8AC3E}">
        <p14:creationId xmlns:p14="http://schemas.microsoft.com/office/powerpoint/2010/main" val="2461233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To hit the major goal for today. We want them to be able to the question that are interested in and turn that into a hypothesis that they can use for their experiments</a:t>
            </a:r>
          </a:p>
        </p:txBody>
      </p:sp>
      <p:sp>
        <p:nvSpPr>
          <p:cNvPr id="4" name="Slide Number Placeholder 3"/>
          <p:cNvSpPr>
            <a:spLocks noGrp="1"/>
          </p:cNvSpPr>
          <p:nvPr>
            <p:ph type="sldNum" sz="quarter" idx="5"/>
          </p:nvPr>
        </p:nvSpPr>
        <p:spPr/>
        <p:txBody>
          <a:bodyPr/>
          <a:lstStyle/>
          <a:p>
            <a:fld id="{1A61EF99-A304-FE47-8FAB-B5376620F564}" type="slidenum">
              <a:rPr lang="en-US" smtClean="0"/>
              <a:t>4</a:t>
            </a:fld>
            <a:endParaRPr lang="en-US"/>
          </a:p>
        </p:txBody>
      </p:sp>
    </p:spTree>
    <p:extLst>
      <p:ext uri="{BB962C8B-B14F-4D97-AF65-F5344CB8AC3E}">
        <p14:creationId xmlns:p14="http://schemas.microsoft.com/office/powerpoint/2010/main" val="539692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Address the key parts to a good hypothesis.</a:t>
            </a:r>
          </a:p>
          <a:p>
            <a:pPr marL="228600" indent="-228600">
              <a:buAutoNum type="arabicParenR"/>
            </a:pPr>
            <a:r>
              <a:rPr lang="en-US" dirty="0"/>
              <a:t>Hypothesis need to be educated. They now know how to do background research so this is covered.</a:t>
            </a:r>
          </a:p>
          <a:p>
            <a:pPr marL="228600" indent="-228600">
              <a:buAutoNum type="arabicParenR"/>
            </a:pPr>
            <a:r>
              <a:rPr lang="en-US" dirty="0"/>
              <a:t>Hypothesis needs to be specific. </a:t>
            </a:r>
            <a:r>
              <a:rPr lang="en-US" sz="1200" dirty="0">
                <a:solidFill>
                  <a:schemeClr val="accent1"/>
                </a:solidFill>
                <a:latin typeface="Short Stack"/>
                <a:ea typeface="Short Stack"/>
                <a:cs typeface="Short Stack"/>
                <a:sym typeface="Short Stack"/>
              </a:rPr>
              <a:t>Narrow down the exact thing you want to study (Ex: type of animal, rock, environment, object, or any other science thing you are studying), Identify and set limits on the situation you wish to study (Ex: Time of day, location, temperature, etc.), Include the result expected from the “If” statement (Ex: will grow taller, will live longer, will be closer to a volcano, etc.)</a:t>
            </a:r>
          </a:p>
          <a:p>
            <a:pPr marL="228600" indent="-228600">
              <a:buAutoNum type="arabicParenR"/>
            </a:pPr>
            <a:r>
              <a:rPr lang="en-US" sz="1200" dirty="0">
                <a:solidFill>
                  <a:schemeClr val="accent1"/>
                </a:solidFill>
                <a:latin typeface="Short Stack"/>
                <a:ea typeface="Short Stack"/>
                <a:cs typeface="Short Stack"/>
                <a:sym typeface="Short Stack"/>
              </a:rPr>
              <a:t>Hypothesis needs to be testable. Needs to be a real thing (Ex: Can’t study unicorns, the “Force” from Star Wars, etc.), Needs to be a location you can get to (Ex: Can’t be an experiment on the moon, in the depths of the ocean, inside a volcano, etc.), Needs to be something that can be controlled in an experiment (Ex: Cannot create or change hurricanes, diseases, planets, </a:t>
            </a:r>
            <a:r>
              <a:rPr lang="en-US" sz="1200" dirty="0" err="1">
                <a:solidFill>
                  <a:schemeClr val="accent1"/>
                </a:solidFill>
                <a:latin typeface="Short Stack"/>
                <a:ea typeface="Short Stack"/>
                <a:cs typeface="Short Stack"/>
                <a:sym typeface="Short Stack"/>
              </a:rPr>
              <a:t>etc</a:t>
            </a:r>
            <a:r>
              <a:rPr lang="en-US" sz="1200" dirty="0">
                <a:solidFill>
                  <a:schemeClr val="accent1"/>
                </a:solidFill>
                <a:latin typeface="Short Stack"/>
                <a:ea typeface="Short Stack"/>
                <a:cs typeface="Short Stack"/>
                <a:sym typeface="Short Stack"/>
              </a:rPr>
              <a:t>), Needs to be accessible and not too large in scale: (Ex: Cannot do an experiment on the entire ocean, entire city, working with antigravity, </a:t>
            </a:r>
            <a:r>
              <a:rPr lang="en-US" sz="1200" dirty="0" err="1">
                <a:solidFill>
                  <a:schemeClr val="accent1"/>
                </a:solidFill>
                <a:latin typeface="Short Stack"/>
                <a:ea typeface="Short Stack"/>
                <a:cs typeface="Short Stack"/>
                <a:sym typeface="Short Stack"/>
              </a:rPr>
              <a:t>etc</a:t>
            </a:r>
            <a:r>
              <a:rPr lang="en-US" sz="1200" dirty="0">
                <a:solidFill>
                  <a:schemeClr val="accent1"/>
                </a:solidFill>
                <a:latin typeface="Short Stack"/>
                <a:ea typeface="Short Stack"/>
                <a:cs typeface="Short Stack"/>
                <a:sym typeface="Short Stack"/>
              </a:rPr>
              <a:t>)   </a:t>
            </a:r>
          </a:p>
          <a:p>
            <a:pPr marL="228600" indent="-228600">
              <a:buAutoNum type="arabicParenR"/>
            </a:pPr>
            <a:endParaRPr lang="en-US" sz="1200" dirty="0">
              <a:solidFill>
                <a:schemeClr val="accent1"/>
              </a:solidFill>
              <a:latin typeface="Short Stack"/>
              <a:ea typeface="Short Stack"/>
              <a:cs typeface="Short Stack"/>
              <a:sym typeface="Short Stack"/>
            </a:endParaRPr>
          </a:p>
          <a:p>
            <a:pPr marL="228600" indent="-228600">
              <a:buAutoNum type="arabicParenR"/>
            </a:pPr>
            <a:endParaRPr lang="en-US" dirty="0"/>
          </a:p>
        </p:txBody>
      </p:sp>
      <p:sp>
        <p:nvSpPr>
          <p:cNvPr id="4" name="Slide Number Placeholder 3"/>
          <p:cNvSpPr>
            <a:spLocks noGrp="1"/>
          </p:cNvSpPr>
          <p:nvPr>
            <p:ph type="sldNum" sz="quarter" idx="5"/>
          </p:nvPr>
        </p:nvSpPr>
        <p:spPr/>
        <p:txBody>
          <a:bodyPr/>
          <a:lstStyle/>
          <a:p>
            <a:fld id="{1A61EF99-A304-FE47-8FAB-B5376620F564}" type="slidenum">
              <a:rPr lang="en-US" smtClean="0"/>
              <a:t>5</a:t>
            </a:fld>
            <a:endParaRPr lang="en-US"/>
          </a:p>
        </p:txBody>
      </p:sp>
    </p:spTree>
    <p:extLst>
      <p:ext uri="{BB962C8B-B14F-4D97-AF65-F5344CB8AC3E}">
        <p14:creationId xmlns:p14="http://schemas.microsoft.com/office/powerpoint/2010/main" val="3532942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Hypotheses have a specific format. We need an If and a then. If is addressing the specific observation. Then is addressing the guessed reason you think the observation happens.</a:t>
            </a:r>
          </a:p>
        </p:txBody>
      </p:sp>
      <p:sp>
        <p:nvSpPr>
          <p:cNvPr id="4" name="Slide Number Placeholder 3"/>
          <p:cNvSpPr>
            <a:spLocks noGrp="1"/>
          </p:cNvSpPr>
          <p:nvPr>
            <p:ph type="sldNum" sz="quarter" idx="5"/>
          </p:nvPr>
        </p:nvSpPr>
        <p:spPr/>
        <p:txBody>
          <a:bodyPr/>
          <a:lstStyle/>
          <a:p>
            <a:fld id="{1A61EF99-A304-FE47-8FAB-B5376620F564}" type="slidenum">
              <a:rPr lang="en-US" smtClean="0"/>
              <a:t>6</a:t>
            </a:fld>
            <a:endParaRPr lang="en-US"/>
          </a:p>
        </p:txBody>
      </p:sp>
    </p:spTree>
    <p:extLst>
      <p:ext uri="{BB962C8B-B14F-4D97-AF65-F5344CB8AC3E}">
        <p14:creationId xmlns:p14="http://schemas.microsoft.com/office/powerpoint/2010/main" val="2565563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Remind them </a:t>
            </a:r>
            <a:r>
              <a:rPr lang="en-US" dirty="0" err="1"/>
              <a:t>gemme’s</a:t>
            </a:r>
            <a:r>
              <a:rPr lang="en-US" dirty="0"/>
              <a:t> hypothesis from the module.</a:t>
            </a:r>
          </a:p>
        </p:txBody>
      </p:sp>
      <p:sp>
        <p:nvSpPr>
          <p:cNvPr id="4" name="Slide Number Placeholder 3"/>
          <p:cNvSpPr>
            <a:spLocks noGrp="1"/>
          </p:cNvSpPr>
          <p:nvPr>
            <p:ph type="sldNum" sz="quarter" idx="5"/>
          </p:nvPr>
        </p:nvSpPr>
        <p:spPr/>
        <p:txBody>
          <a:bodyPr/>
          <a:lstStyle/>
          <a:p>
            <a:fld id="{1A61EF99-A304-FE47-8FAB-B5376620F564}" type="slidenum">
              <a:rPr lang="en-US" smtClean="0"/>
              <a:t>7</a:t>
            </a:fld>
            <a:endParaRPr lang="en-US"/>
          </a:p>
        </p:txBody>
      </p:sp>
    </p:spTree>
    <p:extLst>
      <p:ext uri="{BB962C8B-B14F-4D97-AF65-F5344CB8AC3E}">
        <p14:creationId xmlns:p14="http://schemas.microsoft.com/office/powerpoint/2010/main" val="1892879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Outline how breakout sessions will go. We should be 15 minutes into the session right now. Goal 1 should take about 5 minutes. Goal 2 should take 10 minutes. Goal 3 should take 15. We want to make sure they get to discuss project ideas with the mentors. They should be leaving with good hypothesis.</a:t>
            </a:r>
          </a:p>
        </p:txBody>
      </p:sp>
      <p:sp>
        <p:nvSpPr>
          <p:cNvPr id="4" name="Slide Number Placeholder 3"/>
          <p:cNvSpPr>
            <a:spLocks noGrp="1"/>
          </p:cNvSpPr>
          <p:nvPr>
            <p:ph type="sldNum" sz="quarter" idx="5"/>
          </p:nvPr>
        </p:nvSpPr>
        <p:spPr/>
        <p:txBody>
          <a:bodyPr/>
          <a:lstStyle/>
          <a:p>
            <a:fld id="{1A61EF99-A304-FE47-8FAB-B5376620F564}" type="slidenum">
              <a:rPr lang="en-US" smtClean="0"/>
              <a:t>8</a:t>
            </a:fld>
            <a:endParaRPr lang="en-US"/>
          </a:p>
        </p:txBody>
      </p:sp>
    </p:spTree>
    <p:extLst>
      <p:ext uri="{BB962C8B-B14F-4D97-AF65-F5344CB8AC3E}">
        <p14:creationId xmlns:p14="http://schemas.microsoft.com/office/powerpoint/2010/main" val="2871438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Get them comfortable talking with you. Have each student go around. They will do step 1, 2. Then the mentor should randomly call on someone to make a guess on the person speaking.</a:t>
            </a:r>
          </a:p>
        </p:txBody>
      </p:sp>
      <p:sp>
        <p:nvSpPr>
          <p:cNvPr id="4" name="Slide Number Placeholder 3"/>
          <p:cNvSpPr>
            <a:spLocks noGrp="1"/>
          </p:cNvSpPr>
          <p:nvPr>
            <p:ph type="sldNum" sz="quarter" idx="5"/>
          </p:nvPr>
        </p:nvSpPr>
        <p:spPr/>
        <p:txBody>
          <a:bodyPr/>
          <a:lstStyle/>
          <a:p>
            <a:fld id="{1A61EF99-A304-FE47-8FAB-B5376620F564}" type="slidenum">
              <a:rPr lang="en-US" smtClean="0"/>
              <a:t>9</a:t>
            </a:fld>
            <a:endParaRPr lang="en-US"/>
          </a:p>
        </p:txBody>
      </p:sp>
    </p:spTree>
    <p:extLst>
      <p:ext uri="{BB962C8B-B14F-4D97-AF65-F5344CB8AC3E}">
        <p14:creationId xmlns:p14="http://schemas.microsoft.com/office/powerpoint/2010/main" val="2967101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BD43B-D624-5F6C-031A-EEF2209B20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4E7ECF-35F2-E315-AFA3-A1CB18E8F7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7AE337-D92F-706F-D626-56040043B5DF}"/>
              </a:ext>
            </a:extLst>
          </p:cNvPr>
          <p:cNvSpPr>
            <a:spLocks noGrp="1"/>
          </p:cNvSpPr>
          <p:nvPr>
            <p:ph type="dt" sz="half" idx="10"/>
          </p:nvPr>
        </p:nvSpPr>
        <p:spPr/>
        <p:txBody>
          <a:bodyPr/>
          <a:lstStyle/>
          <a:p>
            <a:fld id="{F887DD27-892C-2744-923E-098A34D7BE85}" type="datetimeFigureOut">
              <a:rPr lang="en-US" smtClean="0"/>
              <a:t>1/18/26</a:t>
            </a:fld>
            <a:endParaRPr lang="en-US"/>
          </a:p>
        </p:txBody>
      </p:sp>
      <p:sp>
        <p:nvSpPr>
          <p:cNvPr id="6" name="Slide Number Placeholder 5">
            <a:extLst>
              <a:ext uri="{FF2B5EF4-FFF2-40B4-BE49-F238E27FC236}">
                <a16:creationId xmlns:a16="http://schemas.microsoft.com/office/drawing/2014/main" id="{D7E2B97C-68C9-235E-9A20-34991A62E2E1}"/>
              </a:ext>
            </a:extLst>
          </p:cNvPr>
          <p:cNvSpPr>
            <a:spLocks noGrp="1"/>
          </p:cNvSpPr>
          <p:nvPr>
            <p:ph type="sldNum" sz="quarter" idx="12"/>
          </p:nvPr>
        </p:nvSpPr>
        <p:spPr/>
        <p:txBody>
          <a:bodyPr/>
          <a:lstStyle/>
          <a:p>
            <a:fld id="{6DF218D0-C819-914C-8016-2FB4B0693569}" type="slidenum">
              <a:rPr lang="en-US" smtClean="0"/>
              <a:t>‹#›</a:t>
            </a:fld>
            <a:endParaRPr lang="en-US"/>
          </a:p>
        </p:txBody>
      </p:sp>
    </p:spTree>
    <p:extLst>
      <p:ext uri="{BB962C8B-B14F-4D97-AF65-F5344CB8AC3E}">
        <p14:creationId xmlns:p14="http://schemas.microsoft.com/office/powerpoint/2010/main" val="2449003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D7EFF-3B4B-5FF2-1B08-6C5CAAE201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146AA6-42F2-708D-C9A1-CCCAD7A61D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591EEE-25FD-78BA-1483-72CE75F21398}"/>
              </a:ext>
            </a:extLst>
          </p:cNvPr>
          <p:cNvSpPr>
            <a:spLocks noGrp="1"/>
          </p:cNvSpPr>
          <p:nvPr>
            <p:ph type="dt" sz="half" idx="10"/>
          </p:nvPr>
        </p:nvSpPr>
        <p:spPr/>
        <p:txBody>
          <a:bodyPr/>
          <a:lstStyle/>
          <a:p>
            <a:fld id="{F887DD27-892C-2744-923E-098A34D7BE85}" type="datetimeFigureOut">
              <a:rPr lang="en-US" smtClean="0"/>
              <a:t>1/18/26</a:t>
            </a:fld>
            <a:endParaRPr lang="en-US"/>
          </a:p>
        </p:txBody>
      </p:sp>
      <p:sp>
        <p:nvSpPr>
          <p:cNvPr id="5" name="Footer Placeholder 4">
            <a:extLst>
              <a:ext uri="{FF2B5EF4-FFF2-40B4-BE49-F238E27FC236}">
                <a16:creationId xmlns:a16="http://schemas.microsoft.com/office/drawing/2014/main" id="{1A3819DA-91F8-4C88-3AF1-7C3D5EF772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4395F8-57F6-64F7-0DA5-951118B39883}"/>
              </a:ext>
            </a:extLst>
          </p:cNvPr>
          <p:cNvSpPr>
            <a:spLocks noGrp="1"/>
          </p:cNvSpPr>
          <p:nvPr>
            <p:ph type="sldNum" sz="quarter" idx="12"/>
          </p:nvPr>
        </p:nvSpPr>
        <p:spPr/>
        <p:txBody>
          <a:bodyPr/>
          <a:lstStyle/>
          <a:p>
            <a:fld id="{6DF218D0-C819-914C-8016-2FB4B0693569}" type="slidenum">
              <a:rPr lang="en-US" smtClean="0"/>
              <a:t>‹#›</a:t>
            </a:fld>
            <a:endParaRPr lang="en-US"/>
          </a:p>
        </p:txBody>
      </p:sp>
    </p:spTree>
    <p:extLst>
      <p:ext uri="{BB962C8B-B14F-4D97-AF65-F5344CB8AC3E}">
        <p14:creationId xmlns:p14="http://schemas.microsoft.com/office/powerpoint/2010/main" val="507785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E766EC-C7A2-700C-967F-557E4264FD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1CC265-EC24-80DD-6128-D8A0659F29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E89F64-2D93-5903-FD1F-444CB7C6FAF4}"/>
              </a:ext>
            </a:extLst>
          </p:cNvPr>
          <p:cNvSpPr>
            <a:spLocks noGrp="1"/>
          </p:cNvSpPr>
          <p:nvPr>
            <p:ph type="dt" sz="half" idx="10"/>
          </p:nvPr>
        </p:nvSpPr>
        <p:spPr/>
        <p:txBody>
          <a:bodyPr/>
          <a:lstStyle/>
          <a:p>
            <a:fld id="{F887DD27-892C-2744-923E-098A34D7BE85}" type="datetimeFigureOut">
              <a:rPr lang="en-US" smtClean="0"/>
              <a:t>1/18/26</a:t>
            </a:fld>
            <a:endParaRPr lang="en-US"/>
          </a:p>
        </p:txBody>
      </p:sp>
      <p:sp>
        <p:nvSpPr>
          <p:cNvPr id="5" name="Footer Placeholder 4">
            <a:extLst>
              <a:ext uri="{FF2B5EF4-FFF2-40B4-BE49-F238E27FC236}">
                <a16:creationId xmlns:a16="http://schemas.microsoft.com/office/drawing/2014/main" id="{5A8E475A-A6B9-0C08-57B4-5015F59132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E881CD-AD51-CDD0-6CE6-810DC58CFBAE}"/>
              </a:ext>
            </a:extLst>
          </p:cNvPr>
          <p:cNvSpPr>
            <a:spLocks noGrp="1"/>
          </p:cNvSpPr>
          <p:nvPr>
            <p:ph type="sldNum" sz="quarter" idx="12"/>
          </p:nvPr>
        </p:nvSpPr>
        <p:spPr/>
        <p:txBody>
          <a:bodyPr/>
          <a:lstStyle/>
          <a:p>
            <a:fld id="{6DF218D0-C819-914C-8016-2FB4B0693569}" type="slidenum">
              <a:rPr lang="en-US" smtClean="0"/>
              <a:t>‹#›</a:t>
            </a:fld>
            <a:endParaRPr lang="en-US"/>
          </a:p>
        </p:txBody>
      </p:sp>
    </p:spTree>
    <p:extLst>
      <p:ext uri="{BB962C8B-B14F-4D97-AF65-F5344CB8AC3E}">
        <p14:creationId xmlns:p14="http://schemas.microsoft.com/office/powerpoint/2010/main" val="3870517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F6C7A-5C04-4DEA-D1F3-F21213BE76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EFE5F3-CCD0-0E76-90DC-57593FC08D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7ADB84-C8AE-6BFA-4026-2AA9D9811011}"/>
              </a:ext>
            </a:extLst>
          </p:cNvPr>
          <p:cNvSpPr>
            <a:spLocks noGrp="1"/>
          </p:cNvSpPr>
          <p:nvPr>
            <p:ph type="dt" sz="half" idx="10"/>
          </p:nvPr>
        </p:nvSpPr>
        <p:spPr/>
        <p:txBody>
          <a:bodyPr/>
          <a:lstStyle/>
          <a:p>
            <a:fld id="{F887DD27-892C-2744-923E-098A34D7BE85}" type="datetimeFigureOut">
              <a:rPr lang="en-US" smtClean="0"/>
              <a:t>1/18/26</a:t>
            </a:fld>
            <a:endParaRPr lang="en-US"/>
          </a:p>
        </p:txBody>
      </p:sp>
      <p:sp>
        <p:nvSpPr>
          <p:cNvPr id="5" name="Footer Placeholder 4">
            <a:extLst>
              <a:ext uri="{FF2B5EF4-FFF2-40B4-BE49-F238E27FC236}">
                <a16:creationId xmlns:a16="http://schemas.microsoft.com/office/drawing/2014/main" id="{F68A47AC-8B0C-B2DC-3E06-F0AF5345B9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8BE8F7-15BA-C212-D163-912F3720CD29}"/>
              </a:ext>
            </a:extLst>
          </p:cNvPr>
          <p:cNvSpPr>
            <a:spLocks noGrp="1"/>
          </p:cNvSpPr>
          <p:nvPr>
            <p:ph type="sldNum" sz="quarter" idx="12"/>
          </p:nvPr>
        </p:nvSpPr>
        <p:spPr/>
        <p:txBody>
          <a:bodyPr/>
          <a:lstStyle/>
          <a:p>
            <a:fld id="{6DF218D0-C819-914C-8016-2FB4B0693569}" type="slidenum">
              <a:rPr lang="en-US" smtClean="0"/>
              <a:t>‹#›</a:t>
            </a:fld>
            <a:endParaRPr lang="en-US"/>
          </a:p>
        </p:txBody>
      </p:sp>
    </p:spTree>
    <p:extLst>
      <p:ext uri="{BB962C8B-B14F-4D97-AF65-F5344CB8AC3E}">
        <p14:creationId xmlns:p14="http://schemas.microsoft.com/office/powerpoint/2010/main" val="379086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6C425-242F-2FCB-283D-C382611B17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E4D2DF2-B238-0A73-A4A8-D2A99529A6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474781-C2D4-E4C8-6FC5-F238F0D9CD48}"/>
              </a:ext>
            </a:extLst>
          </p:cNvPr>
          <p:cNvSpPr>
            <a:spLocks noGrp="1"/>
          </p:cNvSpPr>
          <p:nvPr>
            <p:ph type="dt" sz="half" idx="10"/>
          </p:nvPr>
        </p:nvSpPr>
        <p:spPr/>
        <p:txBody>
          <a:bodyPr/>
          <a:lstStyle/>
          <a:p>
            <a:fld id="{F887DD27-892C-2744-923E-098A34D7BE85}" type="datetimeFigureOut">
              <a:rPr lang="en-US" smtClean="0"/>
              <a:t>1/18/26</a:t>
            </a:fld>
            <a:endParaRPr lang="en-US"/>
          </a:p>
        </p:txBody>
      </p:sp>
      <p:sp>
        <p:nvSpPr>
          <p:cNvPr id="5" name="Footer Placeholder 4">
            <a:extLst>
              <a:ext uri="{FF2B5EF4-FFF2-40B4-BE49-F238E27FC236}">
                <a16:creationId xmlns:a16="http://schemas.microsoft.com/office/drawing/2014/main" id="{9247009F-30BB-DC9D-613C-7931EFF2C7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D9CE15-79BE-D01A-080A-064B83DA1BC3}"/>
              </a:ext>
            </a:extLst>
          </p:cNvPr>
          <p:cNvSpPr>
            <a:spLocks noGrp="1"/>
          </p:cNvSpPr>
          <p:nvPr>
            <p:ph type="sldNum" sz="quarter" idx="12"/>
          </p:nvPr>
        </p:nvSpPr>
        <p:spPr/>
        <p:txBody>
          <a:bodyPr/>
          <a:lstStyle/>
          <a:p>
            <a:fld id="{6DF218D0-C819-914C-8016-2FB4B0693569}" type="slidenum">
              <a:rPr lang="en-US" smtClean="0"/>
              <a:t>‹#›</a:t>
            </a:fld>
            <a:endParaRPr lang="en-US"/>
          </a:p>
        </p:txBody>
      </p:sp>
    </p:spTree>
    <p:extLst>
      <p:ext uri="{BB962C8B-B14F-4D97-AF65-F5344CB8AC3E}">
        <p14:creationId xmlns:p14="http://schemas.microsoft.com/office/powerpoint/2010/main" val="644233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D4C67-D2A6-6F3D-639A-6361E3F374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81C7E1-9903-A1B9-A726-DA667919AD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F78585-BDD6-AC06-FE8F-3B30938BF9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1639D7-D051-D5DA-3015-BB6FBA0A51EE}"/>
              </a:ext>
            </a:extLst>
          </p:cNvPr>
          <p:cNvSpPr>
            <a:spLocks noGrp="1"/>
          </p:cNvSpPr>
          <p:nvPr>
            <p:ph type="dt" sz="half" idx="10"/>
          </p:nvPr>
        </p:nvSpPr>
        <p:spPr/>
        <p:txBody>
          <a:bodyPr/>
          <a:lstStyle/>
          <a:p>
            <a:fld id="{F887DD27-892C-2744-923E-098A34D7BE85}" type="datetimeFigureOut">
              <a:rPr lang="en-US" smtClean="0"/>
              <a:t>1/18/26</a:t>
            </a:fld>
            <a:endParaRPr lang="en-US"/>
          </a:p>
        </p:txBody>
      </p:sp>
      <p:sp>
        <p:nvSpPr>
          <p:cNvPr id="6" name="Footer Placeholder 5">
            <a:extLst>
              <a:ext uri="{FF2B5EF4-FFF2-40B4-BE49-F238E27FC236}">
                <a16:creationId xmlns:a16="http://schemas.microsoft.com/office/drawing/2014/main" id="{EA9C1446-495B-DEB5-7D2E-3A9FA36EE5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2F0AC8-E18F-5574-E3E7-3323C4E725AF}"/>
              </a:ext>
            </a:extLst>
          </p:cNvPr>
          <p:cNvSpPr>
            <a:spLocks noGrp="1"/>
          </p:cNvSpPr>
          <p:nvPr>
            <p:ph type="sldNum" sz="quarter" idx="12"/>
          </p:nvPr>
        </p:nvSpPr>
        <p:spPr/>
        <p:txBody>
          <a:bodyPr/>
          <a:lstStyle/>
          <a:p>
            <a:fld id="{6DF218D0-C819-914C-8016-2FB4B0693569}" type="slidenum">
              <a:rPr lang="en-US" smtClean="0"/>
              <a:t>‹#›</a:t>
            </a:fld>
            <a:endParaRPr lang="en-US"/>
          </a:p>
        </p:txBody>
      </p:sp>
    </p:spTree>
    <p:extLst>
      <p:ext uri="{BB962C8B-B14F-4D97-AF65-F5344CB8AC3E}">
        <p14:creationId xmlns:p14="http://schemas.microsoft.com/office/powerpoint/2010/main" val="2704172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407E5-EFE5-792D-3F14-9408621DD8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33E214-9EE7-0B8D-A13F-42F505AB99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8C064E-EF0A-69E3-3AA7-4B5E304750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648CAE-BD9F-D03A-0129-3B1E8EED74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9A4DE4-CE53-3EBB-E04C-0F312322D7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D3871E-F59A-B7D4-A4D0-3D7FBE0B3C99}"/>
              </a:ext>
            </a:extLst>
          </p:cNvPr>
          <p:cNvSpPr>
            <a:spLocks noGrp="1"/>
          </p:cNvSpPr>
          <p:nvPr>
            <p:ph type="dt" sz="half" idx="10"/>
          </p:nvPr>
        </p:nvSpPr>
        <p:spPr/>
        <p:txBody>
          <a:bodyPr/>
          <a:lstStyle/>
          <a:p>
            <a:fld id="{F887DD27-892C-2744-923E-098A34D7BE85}" type="datetimeFigureOut">
              <a:rPr lang="en-US" smtClean="0"/>
              <a:t>1/18/26</a:t>
            </a:fld>
            <a:endParaRPr lang="en-US"/>
          </a:p>
        </p:txBody>
      </p:sp>
      <p:sp>
        <p:nvSpPr>
          <p:cNvPr id="8" name="Footer Placeholder 7">
            <a:extLst>
              <a:ext uri="{FF2B5EF4-FFF2-40B4-BE49-F238E27FC236}">
                <a16:creationId xmlns:a16="http://schemas.microsoft.com/office/drawing/2014/main" id="{4280B9DB-7F07-7815-003C-0CE1B41CCA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2093EE-B0A0-080D-7A6B-EA3F667FAF7A}"/>
              </a:ext>
            </a:extLst>
          </p:cNvPr>
          <p:cNvSpPr>
            <a:spLocks noGrp="1"/>
          </p:cNvSpPr>
          <p:nvPr>
            <p:ph type="sldNum" sz="quarter" idx="12"/>
          </p:nvPr>
        </p:nvSpPr>
        <p:spPr/>
        <p:txBody>
          <a:bodyPr/>
          <a:lstStyle/>
          <a:p>
            <a:fld id="{6DF218D0-C819-914C-8016-2FB4B0693569}" type="slidenum">
              <a:rPr lang="en-US" smtClean="0"/>
              <a:t>‹#›</a:t>
            </a:fld>
            <a:endParaRPr lang="en-US"/>
          </a:p>
        </p:txBody>
      </p:sp>
    </p:spTree>
    <p:extLst>
      <p:ext uri="{BB962C8B-B14F-4D97-AF65-F5344CB8AC3E}">
        <p14:creationId xmlns:p14="http://schemas.microsoft.com/office/powerpoint/2010/main" val="2400548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6998F-D1D2-18B8-5949-31D72A1324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B3B68F-9BF9-7A81-CD09-FB807BC9A116}"/>
              </a:ext>
            </a:extLst>
          </p:cNvPr>
          <p:cNvSpPr>
            <a:spLocks noGrp="1"/>
          </p:cNvSpPr>
          <p:nvPr>
            <p:ph type="dt" sz="half" idx="10"/>
          </p:nvPr>
        </p:nvSpPr>
        <p:spPr/>
        <p:txBody>
          <a:bodyPr/>
          <a:lstStyle/>
          <a:p>
            <a:fld id="{F887DD27-892C-2744-923E-098A34D7BE85}" type="datetimeFigureOut">
              <a:rPr lang="en-US" smtClean="0"/>
              <a:t>1/18/26</a:t>
            </a:fld>
            <a:endParaRPr lang="en-US"/>
          </a:p>
        </p:txBody>
      </p:sp>
      <p:sp>
        <p:nvSpPr>
          <p:cNvPr id="4" name="Footer Placeholder 3">
            <a:extLst>
              <a:ext uri="{FF2B5EF4-FFF2-40B4-BE49-F238E27FC236}">
                <a16:creationId xmlns:a16="http://schemas.microsoft.com/office/drawing/2014/main" id="{2971C800-5E41-A4C8-5206-658AAC39CE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675295-4AEE-847E-8B3E-B8A2C5D4626E}"/>
              </a:ext>
            </a:extLst>
          </p:cNvPr>
          <p:cNvSpPr>
            <a:spLocks noGrp="1"/>
          </p:cNvSpPr>
          <p:nvPr>
            <p:ph type="sldNum" sz="quarter" idx="12"/>
          </p:nvPr>
        </p:nvSpPr>
        <p:spPr/>
        <p:txBody>
          <a:bodyPr/>
          <a:lstStyle/>
          <a:p>
            <a:fld id="{6DF218D0-C819-914C-8016-2FB4B0693569}" type="slidenum">
              <a:rPr lang="en-US" smtClean="0"/>
              <a:t>‹#›</a:t>
            </a:fld>
            <a:endParaRPr lang="en-US"/>
          </a:p>
        </p:txBody>
      </p:sp>
    </p:spTree>
    <p:extLst>
      <p:ext uri="{BB962C8B-B14F-4D97-AF65-F5344CB8AC3E}">
        <p14:creationId xmlns:p14="http://schemas.microsoft.com/office/powerpoint/2010/main" val="752874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8A499E-008A-E48F-0E63-7F2C460233EC}"/>
              </a:ext>
            </a:extLst>
          </p:cNvPr>
          <p:cNvSpPr>
            <a:spLocks noGrp="1"/>
          </p:cNvSpPr>
          <p:nvPr>
            <p:ph type="dt" sz="half" idx="10"/>
          </p:nvPr>
        </p:nvSpPr>
        <p:spPr/>
        <p:txBody>
          <a:bodyPr/>
          <a:lstStyle/>
          <a:p>
            <a:fld id="{F887DD27-892C-2744-923E-098A34D7BE85}" type="datetimeFigureOut">
              <a:rPr lang="en-US" smtClean="0"/>
              <a:t>1/18/26</a:t>
            </a:fld>
            <a:endParaRPr lang="en-US"/>
          </a:p>
        </p:txBody>
      </p:sp>
      <p:sp>
        <p:nvSpPr>
          <p:cNvPr id="3" name="Footer Placeholder 2">
            <a:extLst>
              <a:ext uri="{FF2B5EF4-FFF2-40B4-BE49-F238E27FC236}">
                <a16:creationId xmlns:a16="http://schemas.microsoft.com/office/drawing/2014/main" id="{13E4E059-F133-7015-E77E-7A178940C3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16B68A-1CA0-6D4C-4EBA-04BD6D1E5AF4}"/>
              </a:ext>
            </a:extLst>
          </p:cNvPr>
          <p:cNvSpPr>
            <a:spLocks noGrp="1"/>
          </p:cNvSpPr>
          <p:nvPr>
            <p:ph type="sldNum" sz="quarter" idx="12"/>
          </p:nvPr>
        </p:nvSpPr>
        <p:spPr/>
        <p:txBody>
          <a:bodyPr/>
          <a:lstStyle/>
          <a:p>
            <a:fld id="{6DF218D0-C819-914C-8016-2FB4B0693569}" type="slidenum">
              <a:rPr lang="en-US" smtClean="0"/>
              <a:t>‹#›</a:t>
            </a:fld>
            <a:endParaRPr lang="en-US"/>
          </a:p>
        </p:txBody>
      </p:sp>
    </p:spTree>
    <p:extLst>
      <p:ext uri="{BB962C8B-B14F-4D97-AF65-F5344CB8AC3E}">
        <p14:creationId xmlns:p14="http://schemas.microsoft.com/office/powerpoint/2010/main" val="599577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F6CC8-7481-CBF5-9858-5968860F80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8AF9A6-B67A-94B2-E0D6-58ECB77D08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D1C7D8-84DA-EC36-842A-3565EEBFE9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07F5FF-7490-3614-93A5-1BC6AE6BD674}"/>
              </a:ext>
            </a:extLst>
          </p:cNvPr>
          <p:cNvSpPr>
            <a:spLocks noGrp="1"/>
          </p:cNvSpPr>
          <p:nvPr>
            <p:ph type="dt" sz="half" idx="10"/>
          </p:nvPr>
        </p:nvSpPr>
        <p:spPr/>
        <p:txBody>
          <a:bodyPr/>
          <a:lstStyle/>
          <a:p>
            <a:fld id="{F887DD27-892C-2744-923E-098A34D7BE85}" type="datetimeFigureOut">
              <a:rPr lang="en-US" smtClean="0"/>
              <a:t>1/18/26</a:t>
            </a:fld>
            <a:endParaRPr lang="en-US"/>
          </a:p>
        </p:txBody>
      </p:sp>
      <p:sp>
        <p:nvSpPr>
          <p:cNvPr id="6" name="Footer Placeholder 5">
            <a:extLst>
              <a:ext uri="{FF2B5EF4-FFF2-40B4-BE49-F238E27FC236}">
                <a16:creationId xmlns:a16="http://schemas.microsoft.com/office/drawing/2014/main" id="{F02FDF9A-DA16-1EA3-6CEE-0710C02C61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B56CA3-3FAD-8ADD-2A7C-86DE3C3505A7}"/>
              </a:ext>
            </a:extLst>
          </p:cNvPr>
          <p:cNvSpPr>
            <a:spLocks noGrp="1"/>
          </p:cNvSpPr>
          <p:nvPr>
            <p:ph type="sldNum" sz="quarter" idx="12"/>
          </p:nvPr>
        </p:nvSpPr>
        <p:spPr/>
        <p:txBody>
          <a:bodyPr/>
          <a:lstStyle/>
          <a:p>
            <a:fld id="{6DF218D0-C819-914C-8016-2FB4B0693569}" type="slidenum">
              <a:rPr lang="en-US" smtClean="0"/>
              <a:t>‹#›</a:t>
            </a:fld>
            <a:endParaRPr lang="en-US"/>
          </a:p>
        </p:txBody>
      </p:sp>
    </p:spTree>
    <p:extLst>
      <p:ext uri="{BB962C8B-B14F-4D97-AF65-F5344CB8AC3E}">
        <p14:creationId xmlns:p14="http://schemas.microsoft.com/office/powerpoint/2010/main" val="3565670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FF6E6-8288-9D9C-794D-A3FE5CDABD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35F520-8A10-39EF-A7FE-3F83FC1655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26D457-5C92-0EFF-199F-D83E2CA3CB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D47666-ACDF-051C-6E69-E18728F65FBD}"/>
              </a:ext>
            </a:extLst>
          </p:cNvPr>
          <p:cNvSpPr>
            <a:spLocks noGrp="1"/>
          </p:cNvSpPr>
          <p:nvPr>
            <p:ph type="dt" sz="half" idx="10"/>
          </p:nvPr>
        </p:nvSpPr>
        <p:spPr/>
        <p:txBody>
          <a:bodyPr/>
          <a:lstStyle/>
          <a:p>
            <a:fld id="{F887DD27-892C-2744-923E-098A34D7BE85}" type="datetimeFigureOut">
              <a:rPr lang="en-US" smtClean="0"/>
              <a:t>1/18/26</a:t>
            </a:fld>
            <a:endParaRPr lang="en-US"/>
          </a:p>
        </p:txBody>
      </p:sp>
      <p:sp>
        <p:nvSpPr>
          <p:cNvPr id="6" name="Footer Placeholder 5">
            <a:extLst>
              <a:ext uri="{FF2B5EF4-FFF2-40B4-BE49-F238E27FC236}">
                <a16:creationId xmlns:a16="http://schemas.microsoft.com/office/drawing/2014/main" id="{42A008B0-E7C2-C934-6DAA-640CCF4BD9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A7B6EC-CB1D-D4EC-ED48-8B2F87D6A31C}"/>
              </a:ext>
            </a:extLst>
          </p:cNvPr>
          <p:cNvSpPr>
            <a:spLocks noGrp="1"/>
          </p:cNvSpPr>
          <p:nvPr>
            <p:ph type="sldNum" sz="quarter" idx="12"/>
          </p:nvPr>
        </p:nvSpPr>
        <p:spPr/>
        <p:txBody>
          <a:bodyPr/>
          <a:lstStyle/>
          <a:p>
            <a:fld id="{6DF218D0-C819-914C-8016-2FB4B0693569}" type="slidenum">
              <a:rPr lang="en-US" smtClean="0"/>
              <a:t>‹#›</a:t>
            </a:fld>
            <a:endParaRPr lang="en-US"/>
          </a:p>
        </p:txBody>
      </p:sp>
    </p:spTree>
    <p:extLst>
      <p:ext uri="{BB962C8B-B14F-4D97-AF65-F5344CB8AC3E}">
        <p14:creationId xmlns:p14="http://schemas.microsoft.com/office/powerpoint/2010/main" val="3783317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DDC471-E945-60FF-1B59-50C63BC45375}"/>
              </a:ext>
            </a:extLst>
          </p:cNvPr>
          <p:cNvSpPr>
            <a:spLocks noGrp="1"/>
          </p:cNvSpPr>
          <p:nvPr>
            <p:ph type="title"/>
          </p:nvPr>
        </p:nvSpPr>
        <p:spPr>
          <a:xfrm>
            <a:off x="1041192" y="504731"/>
            <a:ext cx="10109616" cy="118595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449E4ED-A4C4-28CA-F71D-B672B4052D47}"/>
              </a:ext>
            </a:extLst>
          </p:cNvPr>
          <p:cNvSpPr>
            <a:spLocks noGrp="1"/>
          </p:cNvSpPr>
          <p:nvPr>
            <p:ph type="body" idx="1"/>
          </p:nvPr>
        </p:nvSpPr>
        <p:spPr>
          <a:xfrm>
            <a:off x="1041192" y="1850751"/>
            <a:ext cx="10109616" cy="41178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C6ACDE-3E1E-F0D1-5423-EA2AEF4897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87DD27-892C-2744-923E-098A34D7BE85}" type="datetimeFigureOut">
              <a:rPr lang="en-US" smtClean="0"/>
              <a:t>1/18/26</a:t>
            </a:fld>
            <a:endParaRPr lang="en-US"/>
          </a:p>
        </p:txBody>
      </p:sp>
      <p:sp>
        <p:nvSpPr>
          <p:cNvPr id="5" name="Footer Placeholder 4">
            <a:extLst>
              <a:ext uri="{FF2B5EF4-FFF2-40B4-BE49-F238E27FC236}">
                <a16:creationId xmlns:a16="http://schemas.microsoft.com/office/drawing/2014/main" id="{BC0399EF-08ED-D011-AEA5-15307D6E96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399F32-BC83-6A53-BAC4-658EEE1096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F218D0-C819-914C-8016-2FB4B0693569}" type="slidenum">
              <a:rPr lang="en-US" smtClean="0"/>
              <a:t>‹#›</a:t>
            </a:fld>
            <a:endParaRPr lang="en-US"/>
          </a:p>
        </p:txBody>
      </p:sp>
      <p:sp>
        <p:nvSpPr>
          <p:cNvPr id="7" name="TextBox 6">
            <a:extLst>
              <a:ext uri="{FF2B5EF4-FFF2-40B4-BE49-F238E27FC236}">
                <a16:creationId xmlns:a16="http://schemas.microsoft.com/office/drawing/2014/main" id="{66B6D38C-25F9-3C00-6135-0CFB80AA0D3F}"/>
              </a:ext>
            </a:extLst>
          </p:cNvPr>
          <p:cNvSpPr txBox="1"/>
          <p:nvPr userDrawn="1"/>
        </p:nvSpPr>
        <p:spPr>
          <a:xfrm>
            <a:off x="8093765" y="-3306"/>
            <a:ext cx="4098235" cy="369332"/>
          </a:xfrm>
          <a:prstGeom prst="rect">
            <a:avLst/>
          </a:prstGeom>
          <a:solidFill>
            <a:srgbClr val="8D230F"/>
          </a:solidFill>
        </p:spPr>
        <p:txBody>
          <a:bodyPr wrap="square" rtlCol="0">
            <a:spAutoFit/>
          </a:bodyPr>
          <a:lstStyle/>
          <a:p>
            <a:endParaRPr lang="en-US" dirty="0">
              <a:solidFill>
                <a:srgbClr val="8D230F"/>
              </a:solidFill>
            </a:endParaRPr>
          </a:p>
        </p:txBody>
      </p:sp>
      <p:sp>
        <p:nvSpPr>
          <p:cNvPr id="8" name="TextBox 7">
            <a:extLst>
              <a:ext uri="{FF2B5EF4-FFF2-40B4-BE49-F238E27FC236}">
                <a16:creationId xmlns:a16="http://schemas.microsoft.com/office/drawing/2014/main" id="{AFB76AF1-0910-4B2F-8DB8-7AD4609299BD}"/>
              </a:ext>
            </a:extLst>
          </p:cNvPr>
          <p:cNvSpPr txBox="1"/>
          <p:nvPr userDrawn="1"/>
        </p:nvSpPr>
        <p:spPr>
          <a:xfrm>
            <a:off x="0" y="-4207"/>
            <a:ext cx="8093765" cy="369332"/>
          </a:xfrm>
          <a:prstGeom prst="rect">
            <a:avLst/>
          </a:prstGeom>
          <a:solidFill>
            <a:srgbClr val="1E434C"/>
          </a:solidFill>
        </p:spPr>
        <p:txBody>
          <a:bodyPr wrap="square" rtlCol="0">
            <a:spAutoFit/>
          </a:bodyPr>
          <a:lstStyle/>
          <a:p>
            <a:endParaRPr lang="en-US" dirty="0">
              <a:solidFill>
                <a:srgbClr val="8D230F"/>
              </a:solidFill>
            </a:endParaRPr>
          </a:p>
        </p:txBody>
      </p:sp>
      <p:sp>
        <p:nvSpPr>
          <p:cNvPr id="9" name="TextBox 8">
            <a:extLst>
              <a:ext uri="{FF2B5EF4-FFF2-40B4-BE49-F238E27FC236}">
                <a16:creationId xmlns:a16="http://schemas.microsoft.com/office/drawing/2014/main" id="{FAD044AC-61D0-F1F2-8967-C82F310866E5}"/>
              </a:ext>
            </a:extLst>
          </p:cNvPr>
          <p:cNvSpPr txBox="1"/>
          <p:nvPr userDrawn="1"/>
        </p:nvSpPr>
        <p:spPr>
          <a:xfrm>
            <a:off x="4377" y="6495956"/>
            <a:ext cx="4114800" cy="369332"/>
          </a:xfrm>
          <a:prstGeom prst="rect">
            <a:avLst/>
          </a:prstGeom>
          <a:solidFill>
            <a:srgbClr val="307A8C"/>
          </a:solidFill>
        </p:spPr>
        <p:txBody>
          <a:bodyPr wrap="square" rtlCol="0">
            <a:spAutoFit/>
          </a:bodyPr>
          <a:lstStyle/>
          <a:p>
            <a:endParaRPr lang="en-US" dirty="0">
              <a:solidFill>
                <a:srgbClr val="8D230F"/>
              </a:solidFill>
            </a:endParaRPr>
          </a:p>
        </p:txBody>
      </p:sp>
      <p:sp>
        <p:nvSpPr>
          <p:cNvPr id="10" name="TextBox 9">
            <a:extLst>
              <a:ext uri="{FF2B5EF4-FFF2-40B4-BE49-F238E27FC236}">
                <a16:creationId xmlns:a16="http://schemas.microsoft.com/office/drawing/2014/main" id="{D5036BB6-32F1-AE67-A113-AF66E014822A}"/>
              </a:ext>
            </a:extLst>
          </p:cNvPr>
          <p:cNvSpPr txBox="1"/>
          <p:nvPr userDrawn="1"/>
        </p:nvSpPr>
        <p:spPr>
          <a:xfrm>
            <a:off x="4100249" y="6493172"/>
            <a:ext cx="8093765" cy="369332"/>
          </a:xfrm>
          <a:prstGeom prst="rect">
            <a:avLst/>
          </a:prstGeom>
          <a:solidFill>
            <a:srgbClr val="FEA905"/>
          </a:solidFill>
        </p:spPr>
        <p:txBody>
          <a:bodyPr wrap="square" rtlCol="0">
            <a:spAutoFit/>
          </a:bodyPr>
          <a:lstStyle/>
          <a:p>
            <a:endParaRPr lang="en-US" dirty="0">
              <a:solidFill>
                <a:srgbClr val="8D230F"/>
              </a:solidFill>
            </a:endParaRPr>
          </a:p>
        </p:txBody>
      </p:sp>
    </p:spTree>
    <p:extLst>
      <p:ext uri="{BB962C8B-B14F-4D97-AF65-F5344CB8AC3E}">
        <p14:creationId xmlns:p14="http://schemas.microsoft.com/office/powerpoint/2010/main" val="404695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b="1" u="sng"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mentorship.fer@gmail.co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sciencefer.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3000"/>
            <a:lum/>
          </a:blip>
          <a:srcRect/>
          <a:stretch>
            <a:fillRect t="-9000" b="-9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6DB5536-E689-FBE1-153D-46DE31F7E1AD}"/>
              </a:ext>
            </a:extLst>
          </p:cNvPr>
          <p:cNvSpPr txBox="1"/>
          <p:nvPr/>
        </p:nvSpPr>
        <p:spPr>
          <a:xfrm>
            <a:off x="1758958" y="556520"/>
            <a:ext cx="8423343" cy="5744960"/>
          </a:xfrm>
          <a:prstGeom prst="rect">
            <a:avLst/>
          </a:prstGeom>
          <a:solidFill>
            <a:schemeClr val="bg1">
              <a:alpha val="61000"/>
            </a:schemeClr>
          </a:solidFill>
        </p:spPr>
        <p:txBody>
          <a:bodyPr wrap="square" rtlCol="0">
            <a:spAutoFit/>
          </a:bodyPr>
          <a:lstStyle/>
          <a:p>
            <a:endParaRPr lang="en-US" dirty="0"/>
          </a:p>
        </p:txBody>
      </p:sp>
      <p:sp>
        <p:nvSpPr>
          <p:cNvPr id="4" name="Google Shape;70;p1">
            <a:extLst>
              <a:ext uri="{FF2B5EF4-FFF2-40B4-BE49-F238E27FC236}">
                <a16:creationId xmlns:a16="http://schemas.microsoft.com/office/drawing/2014/main" id="{5BFD4256-9A77-8FD2-820F-70693647EBE0}"/>
              </a:ext>
            </a:extLst>
          </p:cNvPr>
          <p:cNvSpPr txBox="1">
            <a:spLocks/>
          </p:cNvSpPr>
          <p:nvPr/>
        </p:nvSpPr>
        <p:spPr>
          <a:xfrm>
            <a:off x="3717565" y="1032591"/>
            <a:ext cx="7743200" cy="1250400"/>
          </a:xfrm>
          <a:prstGeom prst="rect">
            <a:avLst/>
          </a:prstGeom>
          <a:noFill/>
          <a:ln>
            <a:noFill/>
          </a:ln>
        </p:spPr>
        <p:txBody>
          <a:bodyPr spcFirstLastPara="1" vert="horz" wrap="square" lIns="121900" tIns="121900" rIns="121900" bIns="121900" rtlCol="0" anchor="ctr" anchorCtr="0">
            <a:noAutofit/>
          </a:bodyPr>
          <a:lstStyle>
            <a:lvl1pPr algn="ctr" defTabSz="914400" rtl="0" eaLnBrk="1" latinLnBrk="0" hangingPunct="1">
              <a:lnSpc>
                <a:spcPct val="90000"/>
              </a:lnSpc>
              <a:spcBef>
                <a:spcPct val="0"/>
              </a:spcBef>
              <a:buNone/>
              <a:defRPr sz="4400" b="1" u="sng" kern="1200">
                <a:solidFill>
                  <a:schemeClr val="tx1"/>
                </a:solidFill>
                <a:latin typeface="Arial" panose="020B0604020202020204" pitchFamily="34" charset="0"/>
                <a:ea typeface="+mj-ea"/>
                <a:cs typeface="Arial" panose="020B0604020202020204" pitchFamily="34" charset="0"/>
              </a:defRPr>
            </a:lvl1pPr>
          </a:lstStyle>
          <a:p>
            <a:pPr algn="l">
              <a:lnSpc>
                <a:spcPct val="115000"/>
              </a:lnSpc>
            </a:pPr>
            <a:r>
              <a:rPr lang="en-US" sz="6800" dirty="0">
                <a:solidFill>
                  <a:srgbClr val="1E434C"/>
                </a:solidFill>
              </a:rPr>
              <a:t>air for </a:t>
            </a:r>
          </a:p>
        </p:txBody>
      </p:sp>
      <p:sp>
        <p:nvSpPr>
          <p:cNvPr id="5" name="Google Shape;72;p1">
            <a:extLst>
              <a:ext uri="{FF2B5EF4-FFF2-40B4-BE49-F238E27FC236}">
                <a16:creationId xmlns:a16="http://schemas.microsoft.com/office/drawing/2014/main" id="{8F3FF93D-4671-E97A-D9C0-48D054943233}"/>
              </a:ext>
            </a:extLst>
          </p:cNvPr>
          <p:cNvSpPr txBox="1"/>
          <p:nvPr/>
        </p:nvSpPr>
        <p:spPr>
          <a:xfrm>
            <a:off x="2644765" y="1121391"/>
            <a:ext cx="1072800" cy="1072800"/>
          </a:xfrm>
          <a:prstGeom prst="rect">
            <a:avLst/>
          </a:prstGeom>
          <a:noFill/>
          <a:ln w="76200" cap="flat" cmpd="sng">
            <a:solidFill>
              <a:srgbClr val="1E434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5100"/>
            </a:pPr>
            <a:r>
              <a:rPr lang="en" sz="6800" b="1" dirty="0">
                <a:solidFill>
                  <a:srgbClr val="1E434C"/>
                </a:solidFill>
                <a:latin typeface="Arial"/>
                <a:ea typeface="Arial"/>
                <a:cs typeface="Arial"/>
                <a:sym typeface="Arial"/>
              </a:rPr>
              <a:t>F</a:t>
            </a:r>
            <a:endParaRPr sz="6800" b="1" dirty="0">
              <a:solidFill>
                <a:srgbClr val="1E434C"/>
              </a:solidFill>
              <a:latin typeface="Arial"/>
              <a:ea typeface="Arial"/>
              <a:cs typeface="Arial"/>
              <a:sym typeface="Arial"/>
            </a:endParaRPr>
          </a:p>
        </p:txBody>
      </p:sp>
      <p:sp>
        <p:nvSpPr>
          <p:cNvPr id="6" name="Google Shape;73;p1">
            <a:extLst>
              <a:ext uri="{FF2B5EF4-FFF2-40B4-BE49-F238E27FC236}">
                <a16:creationId xmlns:a16="http://schemas.microsoft.com/office/drawing/2014/main" id="{5AE1ACE7-13E1-C8C6-5145-B663467E7FEE}"/>
              </a:ext>
            </a:extLst>
          </p:cNvPr>
          <p:cNvSpPr txBox="1"/>
          <p:nvPr/>
        </p:nvSpPr>
        <p:spPr>
          <a:xfrm>
            <a:off x="2644765" y="3836424"/>
            <a:ext cx="1072800" cy="1072800"/>
          </a:xfrm>
          <a:prstGeom prst="rect">
            <a:avLst/>
          </a:prstGeom>
          <a:noFill/>
          <a:ln w="76200" cap="flat" cmpd="sng">
            <a:solidFill>
              <a:srgbClr val="1E434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5100"/>
            </a:pPr>
            <a:r>
              <a:rPr lang="en" sz="6800" b="1" dirty="0">
                <a:solidFill>
                  <a:srgbClr val="1E434C"/>
                </a:solidFill>
                <a:latin typeface="Arial"/>
                <a:ea typeface="Arial"/>
                <a:cs typeface="Arial"/>
                <a:sym typeface="Arial"/>
              </a:rPr>
              <a:t>R</a:t>
            </a:r>
            <a:endParaRPr sz="6800" b="1" dirty="0">
              <a:solidFill>
                <a:srgbClr val="1E434C"/>
              </a:solidFill>
              <a:latin typeface="Arial"/>
              <a:ea typeface="Arial"/>
              <a:cs typeface="Arial"/>
              <a:sym typeface="Arial"/>
            </a:endParaRPr>
          </a:p>
        </p:txBody>
      </p:sp>
      <p:sp>
        <p:nvSpPr>
          <p:cNvPr id="7" name="Google Shape;74;p1">
            <a:extLst>
              <a:ext uri="{FF2B5EF4-FFF2-40B4-BE49-F238E27FC236}">
                <a16:creationId xmlns:a16="http://schemas.microsoft.com/office/drawing/2014/main" id="{3FF13242-7591-37FD-FE74-8F510430D496}"/>
              </a:ext>
            </a:extLst>
          </p:cNvPr>
          <p:cNvSpPr txBox="1"/>
          <p:nvPr/>
        </p:nvSpPr>
        <p:spPr>
          <a:xfrm>
            <a:off x="2644765" y="2478908"/>
            <a:ext cx="1072800" cy="1072800"/>
          </a:xfrm>
          <a:prstGeom prst="rect">
            <a:avLst/>
          </a:prstGeom>
          <a:noFill/>
          <a:ln w="76200" cap="flat" cmpd="sng">
            <a:solidFill>
              <a:srgbClr val="1E434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5100"/>
            </a:pPr>
            <a:r>
              <a:rPr lang="en" sz="6800" b="1" dirty="0">
                <a:solidFill>
                  <a:srgbClr val="1E434C"/>
                </a:solidFill>
                <a:latin typeface="Arial"/>
                <a:ea typeface="Arial"/>
                <a:cs typeface="Arial"/>
                <a:sym typeface="Arial"/>
              </a:rPr>
              <a:t>E</a:t>
            </a:r>
            <a:endParaRPr sz="6800" b="1" dirty="0">
              <a:solidFill>
                <a:srgbClr val="1E434C"/>
              </a:solidFill>
              <a:latin typeface="Arial"/>
              <a:ea typeface="Arial"/>
              <a:cs typeface="Arial"/>
              <a:sym typeface="Arial"/>
            </a:endParaRPr>
          </a:p>
        </p:txBody>
      </p:sp>
      <p:sp>
        <p:nvSpPr>
          <p:cNvPr id="8" name="Google Shape;75;p1">
            <a:extLst>
              <a:ext uri="{FF2B5EF4-FFF2-40B4-BE49-F238E27FC236}">
                <a16:creationId xmlns:a16="http://schemas.microsoft.com/office/drawing/2014/main" id="{B00420A4-64BE-B382-1074-1E879996F5BA}"/>
              </a:ext>
            </a:extLst>
          </p:cNvPr>
          <p:cNvSpPr txBox="1">
            <a:spLocks/>
          </p:cNvSpPr>
          <p:nvPr/>
        </p:nvSpPr>
        <p:spPr>
          <a:xfrm>
            <a:off x="3717565" y="3836424"/>
            <a:ext cx="7743200" cy="1072800"/>
          </a:xfrm>
          <a:prstGeom prst="rect">
            <a:avLst/>
          </a:prstGeom>
          <a:noFill/>
          <a:ln>
            <a:noFill/>
          </a:ln>
        </p:spPr>
        <p:txBody>
          <a:bodyPr spcFirstLastPara="1" vert="horz" wrap="square" lIns="121900" tIns="121900" rIns="121900" bIns="121900" rtlCol="0" anchor="ctr" anchorCtr="0">
            <a:noAutofit/>
          </a:bodyPr>
          <a:lstStyle>
            <a:lvl1pPr algn="ctr" defTabSz="914400" rtl="0" eaLnBrk="1" latinLnBrk="0" hangingPunct="1">
              <a:lnSpc>
                <a:spcPct val="90000"/>
              </a:lnSpc>
              <a:spcBef>
                <a:spcPct val="0"/>
              </a:spcBef>
              <a:buNone/>
              <a:defRPr sz="4400" b="1" u="sng" kern="1200">
                <a:solidFill>
                  <a:schemeClr val="tx1"/>
                </a:solidFill>
                <a:latin typeface="Arial" panose="020B0604020202020204" pitchFamily="34" charset="0"/>
                <a:ea typeface="+mj-ea"/>
                <a:cs typeface="Arial" panose="020B0604020202020204" pitchFamily="34" charset="0"/>
              </a:defRPr>
            </a:lvl1pPr>
          </a:lstStyle>
          <a:p>
            <a:pPr algn="l">
              <a:lnSpc>
                <a:spcPct val="115000"/>
              </a:lnSpc>
            </a:pPr>
            <a:r>
              <a:rPr lang="en-US" sz="6800" dirty="0">
                <a:solidFill>
                  <a:srgbClr val="1E434C"/>
                </a:solidFill>
              </a:rPr>
              <a:t>esearchers</a:t>
            </a:r>
          </a:p>
        </p:txBody>
      </p:sp>
      <p:sp>
        <p:nvSpPr>
          <p:cNvPr id="9" name="Google Shape;76;p1">
            <a:extLst>
              <a:ext uri="{FF2B5EF4-FFF2-40B4-BE49-F238E27FC236}">
                <a16:creationId xmlns:a16="http://schemas.microsoft.com/office/drawing/2014/main" id="{DDBCF642-77B1-3546-1954-04E130300EEC}"/>
              </a:ext>
            </a:extLst>
          </p:cNvPr>
          <p:cNvSpPr txBox="1">
            <a:spLocks/>
          </p:cNvSpPr>
          <p:nvPr/>
        </p:nvSpPr>
        <p:spPr>
          <a:xfrm>
            <a:off x="3717565" y="2425392"/>
            <a:ext cx="7743200" cy="1072800"/>
          </a:xfrm>
          <a:prstGeom prst="rect">
            <a:avLst/>
          </a:prstGeom>
          <a:noFill/>
          <a:ln>
            <a:noFill/>
          </a:ln>
        </p:spPr>
        <p:txBody>
          <a:bodyPr spcFirstLastPara="1" vert="horz" wrap="square" lIns="121900" tIns="121900" rIns="121900" bIns="121900" rtlCol="0" anchor="ctr" anchorCtr="0">
            <a:noAutofit/>
          </a:bodyPr>
          <a:lstStyle>
            <a:lvl1pPr algn="ctr" defTabSz="914400" rtl="0" eaLnBrk="1" latinLnBrk="0" hangingPunct="1">
              <a:lnSpc>
                <a:spcPct val="90000"/>
              </a:lnSpc>
              <a:spcBef>
                <a:spcPct val="0"/>
              </a:spcBef>
              <a:buNone/>
              <a:defRPr sz="4400" b="1" u="sng" kern="1200">
                <a:solidFill>
                  <a:schemeClr val="tx1"/>
                </a:solidFill>
                <a:latin typeface="Arial" panose="020B0604020202020204" pitchFamily="34" charset="0"/>
                <a:ea typeface="+mj-ea"/>
                <a:cs typeface="Arial" panose="020B0604020202020204" pitchFamily="34" charset="0"/>
              </a:defRPr>
            </a:lvl1pPr>
          </a:lstStyle>
          <a:p>
            <a:pPr algn="l">
              <a:lnSpc>
                <a:spcPct val="115000"/>
              </a:lnSpc>
            </a:pPr>
            <a:r>
              <a:rPr lang="en-US" sz="6800" dirty="0">
                <a:solidFill>
                  <a:srgbClr val="1E434C"/>
                </a:solidFill>
              </a:rPr>
              <a:t>merging </a:t>
            </a:r>
          </a:p>
        </p:txBody>
      </p:sp>
      <p:pic>
        <p:nvPicPr>
          <p:cNvPr id="10" name="Picture 9" descr="A picture containing logo&#10;&#10;Description automatically generated">
            <a:extLst>
              <a:ext uri="{FF2B5EF4-FFF2-40B4-BE49-F238E27FC236}">
                <a16:creationId xmlns:a16="http://schemas.microsoft.com/office/drawing/2014/main" id="{5B8DC706-20EF-C3F5-BE70-7FA5EAD58594}"/>
              </a:ext>
            </a:extLst>
          </p:cNvPr>
          <p:cNvPicPr>
            <a:picLocks noChangeAspect="1"/>
          </p:cNvPicPr>
          <p:nvPr/>
        </p:nvPicPr>
        <p:blipFill rotWithShape="1">
          <a:blip r:embed="rId4"/>
          <a:srcRect l="33960" t="14088" r="41625" b="28895"/>
          <a:stretch/>
        </p:blipFill>
        <p:spPr>
          <a:xfrm>
            <a:off x="7428607" y="714834"/>
            <a:ext cx="2118628" cy="2783141"/>
          </a:xfrm>
          <a:prstGeom prst="rect">
            <a:avLst/>
          </a:prstGeom>
        </p:spPr>
      </p:pic>
      <p:sp>
        <p:nvSpPr>
          <p:cNvPr id="11" name="TextBox 10">
            <a:extLst>
              <a:ext uri="{FF2B5EF4-FFF2-40B4-BE49-F238E27FC236}">
                <a16:creationId xmlns:a16="http://schemas.microsoft.com/office/drawing/2014/main" id="{99DA8657-DCBB-B504-C3AA-76C6E75FA5E6}"/>
              </a:ext>
            </a:extLst>
          </p:cNvPr>
          <p:cNvSpPr txBox="1"/>
          <p:nvPr/>
        </p:nvSpPr>
        <p:spPr>
          <a:xfrm>
            <a:off x="3727611" y="5156414"/>
            <a:ext cx="4486036" cy="954107"/>
          </a:xfrm>
          <a:prstGeom prst="rect">
            <a:avLst/>
          </a:prstGeom>
          <a:noFill/>
        </p:spPr>
        <p:txBody>
          <a:bodyPr wrap="none" rtlCol="0">
            <a:spAutoFit/>
          </a:bodyPr>
          <a:lstStyle/>
          <a:p>
            <a:pPr algn="ctr"/>
            <a:r>
              <a:rPr lang="en-US" sz="2800" b="1" dirty="0">
                <a:solidFill>
                  <a:srgbClr val="8D230F"/>
                </a:solidFill>
                <a:latin typeface="Arial" panose="020B0604020202020204" pitchFamily="34" charset="0"/>
                <a:cs typeface="Arial" panose="020B0604020202020204" pitchFamily="34" charset="0"/>
              </a:rPr>
              <a:t>Mentorship Session 3</a:t>
            </a:r>
          </a:p>
          <a:p>
            <a:pPr algn="ctr"/>
            <a:r>
              <a:rPr lang="en-US" sz="2800" b="1" i="0" dirty="0">
                <a:solidFill>
                  <a:srgbClr val="8D230F"/>
                </a:solidFill>
                <a:effectLst/>
                <a:latin typeface="Arial" panose="020B0604020202020204" pitchFamily="34" charset="0"/>
              </a:rPr>
              <a:t>Crafting Your Hypothesis</a:t>
            </a:r>
            <a:endParaRPr lang="en-US" sz="2800" b="1" dirty="0">
              <a:solidFill>
                <a:srgbClr val="8D230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256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FDBE9-4B36-2DA0-4B49-AEF2CC0AC646}"/>
              </a:ext>
            </a:extLst>
          </p:cNvPr>
          <p:cNvSpPr>
            <a:spLocks noGrp="1"/>
          </p:cNvSpPr>
          <p:nvPr>
            <p:ph type="title"/>
          </p:nvPr>
        </p:nvSpPr>
        <p:spPr/>
        <p:txBody>
          <a:bodyPr>
            <a:normAutofit fontScale="90000"/>
          </a:bodyPr>
          <a:lstStyle/>
          <a:p>
            <a:r>
              <a:rPr lang="en-US" dirty="0">
                <a:solidFill>
                  <a:srgbClr val="1E434C"/>
                </a:solidFill>
              </a:rPr>
              <a:t>Activity 1</a:t>
            </a:r>
            <a:br>
              <a:rPr lang="en-US" dirty="0">
                <a:solidFill>
                  <a:srgbClr val="1E434C"/>
                </a:solidFill>
              </a:rPr>
            </a:br>
            <a:r>
              <a:rPr lang="en-US" dirty="0">
                <a:solidFill>
                  <a:srgbClr val="1E434C"/>
                </a:solidFill>
              </a:rPr>
              <a:t>Let’s Practice Making a Hypothesis</a:t>
            </a:r>
          </a:p>
        </p:txBody>
      </p:sp>
      <p:sp>
        <p:nvSpPr>
          <p:cNvPr id="7" name="Google Shape;520;p71">
            <a:extLst>
              <a:ext uri="{FF2B5EF4-FFF2-40B4-BE49-F238E27FC236}">
                <a16:creationId xmlns:a16="http://schemas.microsoft.com/office/drawing/2014/main" id="{1AAA386D-D03A-1654-E84B-5784B82991DA}"/>
              </a:ext>
            </a:extLst>
          </p:cNvPr>
          <p:cNvSpPr txBox="1"/>
          <p:nvPr/>
        </p:nvSpPr>
        <p:spPr>
          <a:xfrm>
            <a:off x="1959750" y="1645848"/>
            <a:ext cx="8272500" cy="104641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300"/>
              <a:buFont typeface="Arial"/>
              <a:buNone/>
            </a:pPr>
            <a:r>
              <a:rPr lang="en" sz="2800" b="1" i="0" u="none" strike="noStrike" cap="none" dirty="0">
                <a:solidFill>
                  <a:srgbClr val="307A8C"/>
                </a:solidFill>
                <a:latin typeface="Arial" panose="020B0604020202020204" pitchFamily="34" charset="0"/>
                <a:ea typeface="Short Stack"/>
                <a:cs typeface="Arial" panose="020B0604020202020204" pitchFamily="34" charset="0"/>
                <a:sym typeface="Short Stack"/>
              </a:rPr>
              <a:t>Lets construct a hypothesis based on the following observation </a:t>
            </a:r>
            <a:endParaRPr sz="2800" b="1" i="0" u="none" strike="noStrike" cap="none" dirty="0">
              <a:solidFill>
                <a:srgbClr val="307A8C"/>
              </a:solidFill>
              <a:latin typeface="Arial" panose="020B0604020202020204" pitchFamily="34" charset="0"/>
              <a:ea typeface="Short Stack"/>
              <a:cs typeface="Arial" panose="020B0604020202020204" pitchFamily="34" charset="0"/>
              <a:sym typeface="Short Stack"/>
            </a:endParaRPr>
          </a:p>
        </p:txBody>
      </p:sp>
      <p:sp>
        <p:nvSpPr>
          <p:cNvPr id="8" name="Google Shape;521;p71">
            <a:extLst>
              <a:ext uri="{FF2B5EF4-FFF2-40B4-BE49-F238E27FC236}">
                <a16:creationId xmlns:a16="http://schemas.microsoft.com/office/drawing/2014/main" id="{A5104B1F-4A5B-4E5E-80DE-3DA66A280C45}"/>
              </a:ext>
            </a:extLst>
          </p:cNvPr>
          <p:cNvSpPr txBox="1"/>
          <p:nvPr/>
        </p:nvSpPr>
        <p:spPr>
          <a:xfrm>
            <a:off x="735677" y="5444753"/>
            <a:ext cx="10720645" cy="702600"/>
          </a:xfrm>
          <a:prstGeom prst="rect">
            <a:avLst/>
          </a:prstGeom>
          <a:noFill/>
          <a:ln>
            <a:noFill/>
          </a:ln>
        </p:spPr>
        <p:txBody>
          <a:bodyPr spcFirstLastPara="1" wrap="square" lIns="91425" tIns="91425" rIns="91425" bIns="91425" anchor="ctr" anchorCtr="0">
            <a:noAutofit/>
          </a:bodyPr>
          <a:lstStyle/>
          <a:p>
            <a:pPr algn="ctr">
              <a:buClr>
                <a:schemeClr val="accent1"/>
              </a:buClr>
              <a:buSzPts val="2000"/>
            </a:pPr>
            <a:r>
              <a:rPr lang="en" sz="3200" b="1" i="0" u="none" strike="noStrike" cap="none" dirty="0">
                <a:solidFill>
                  <a:srgbClr val="8D230F"/>
                </a:solidFill>
                <a:latin typeface="Arial" panose="020B0604020202020204" pitchFamily="34" charset="0"/>
                <a:ea typeface="Short Stack"/>
                <a:cs typeface="Arial" panose="020B0604020202020204" pitchFamily="34" charset="0"/>
                <a:sym typeface="Short Stack"/>
              </a:rPr>
              <a:t>Observation: </a:t>
            </a:r>
            <a:r>
              <a:rPr lang="en-US" sz="3200" b="1" dirty="0">
                <a:solidFill>
                  <a:srgbClr val="8D230F"/>
                </a:solidFill>
                <a:latin typeface="Arial" panose="020B0604020202020204" pitchFamily="34" charset="0"/>
                <a:ea typeface="Short Stack"/>
                <a:cs typeface="Arial" panose="020B0604020202020204" pitchFamily="34" charset="0"/>
                <a:sym typeface="Short Stack"/>
              </a:rPr>
              <a:t>The shark on the left is bigger than the shark on the right.</a:t>
            </a:r>
          </a:p>
          <a:p>
            <a:pPr marL="0" marR="0" lvl="0" indent="0" algn="ctr" rtl="0">
              <a:lnSpc>
                <a:spcPct val="100000"/>
              </a:lnSpc>
              <a:spcBef>
                <a:spcPts val="0"/>
              </a:spcBef>
              <a:spcAft>
                <a:spcPts val="0"/>
              </a:spcAft>
              <a:buClr>
                <a:schemeClr val="accent1"/>
              </a:buClr>
              <a:buSzPts val="2000"/>
              <a:buFont typeface="Roboto Slab"/>
              <a:buNone/>
            </a:pPr>
            <a:endParaRPr sz="3200" b="1" dirty="0">
              <a:solidFill>
                <a:srgbClr val="8D230F"/>
              </a:solidFill>
              <a:latin typeface="Arial" panose="020B0604020202020204" pitchFamily="34" charset="0"/>
              <a:cs typeface="Arial" panose="020B0604020202020204" pitchFamily="34" charset="0"/>
            </a:endParaRPr>
          </a:p>
        </p:txBody>
      </p:sp>
      <p:pic>
        <p:nvPicPr>
          <p:cNvPr id="10" name="Google Shape;523;p71">
            <a:extLst>
              <a:ext uri="{FF2B5EF4-FFF2-40B4-BE49-F238E27FC236}">
                <a16:creationId xmlns:a16="http://schemas.microsoft.com/office/drawing/2014/main" id="{B0ED33AB-C756-AFBE-10B1-6E026630DDD0}"/>
              </a:ext>
            </a:extLst>
          </p:cNvPr>
          <p:cNvPicPr preferRelativeResize="0"/>
          <p:nvPr/>
        </p:nvPicPr>
        <p:blipFill>
          <a:blip r:embed="rId3">
            <a:alphaModFix/>
          </a:blip>
          <a:stretch>
            <a:fillRect/>
          </a:stretch>
        </p:blipFill>
        <p:spPr>
          <a:xfrm>
            <a:off x="1754384" y="2692258"/>
            <a:ext cx="2882237" cy="2102225"/>
          </a:xfrm>
          <a:prstGeom prst="rect">
            <a:avLst/>
          </a:prstGeom>
          <a:noFill/>
          <a:ln>
            <a:noFill/>
          </a:ln>
        </p:spPr>
      </p:pic>
      <p:pic>
        <p:nvPicPr>
          <p:cNvPr id="11" name="Google Shape;524;p71">
            <a:extLst>
              <a:ext uri="{FF2B5EF4-FFF2-40B4-BE49-F238E27FC236}">
                <a16:creationId xmlns:a16="http://schemas.microsoft.com/office/drawing/2014/main" id="{5AFDB098-DE70-A52C-6D34-B6461B6AF3D0}"/>
              </a:ext>
            </a:extLst>
          </p:cNvPr>
          <p:cNvPicPr preferRelativeResize="0"/>
          <p:nvPr/>
        </p:nvPicPr>
        <p:blipFill>
          <a:blip r:embed="rId4">
            <a:alphaModFix/>
          </a:blip>
          <a:stretch>
            <a:fillRect/>
          </a:stretch>
        </p:blipFill>
        <p:spPr>
          <a:xfrm>
            <a:off x="7429286" y="2692258"/>
            <a:ext cx="2802964" cy="2102223"/>
          </a:xfrm>
          <a:prstGeom prst="rect">
            <a:avLst/>
          </a:prstGeom>
          <a:noFill/>
          <a:ln>
            <a:noFill/>
          </a:ln>
        </p:spPr>
      </p:pic>
    </p:spTree>
    <p:extLst>
      <p:ext uri="{BB962C8B-B14F-4D97-AF65-F5344CB8AC3E}">
        <p14:creationId xmlns:p14="http://schemas.microsoft.com/office/powerpoint/2010/main" val="674292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063E7-190F-7127-CF05-B16A9449B666}"/>
              </a:ext>
            </a:extLst>
          </p:cNvPr>
          <p:cNvSpPr>
            <a:spLocks noGrp="1"/>
          </p:cNvSpPr>
          <p:nvPr>
            <p:ph type="title"/>
          </p:nvPr>
        </p:nvSpPr>
        <p:spPr/>
        <p:txBody>
          <a:bodyPr/>
          <a:lstStyle/>
          <a:p>
            <a:r>
              <a:rPr lang="en-US" dirty="0">
                <a:solidFill>
                  <a:srgbClr val="1E434C"/>
                </a:solidFill>
              </a:rPr>
              <a:t>OUR BACKGROUND RESEARCH</a:t>
            </a:r>
          </a:p>
        </p:txBody>
      </p:sp>
      <p:pic>
        <p:nvPicPr>
          <p:cNvPr id="4" name="Google Shape;531;p72">
            <a:extLst>
              <a:ext uri="{FF2B5EF4-FFF2-40B4-BE49-F238E27FC236}">
                <a16:creationId xmlns:a16="http://schemas.microsoft.com/office/drawing/2014/main" id="{8105D922-EDF5-70FA-7F22-8C51E37A8364}"/>
              </a:ext>
            </a:extLst>
          </p:cNvPr>
          <p:cNvPicPr preferRelativeResize="0"/>
          <p:nvPr/>
        </p:nvPicPr>
        <p:blipFill>
          <a:blip r:embed="rId3">
            <a:alphaModFix/>
          </a:blip>
          <a:stretch>
            <a:fillRect/>
          </a:stretch>
        </p:blipFill>
        <p:spPr>
          <a:xfrm>
            <a:off x="1868486" y="1690688"/>
            <a:ext cx="3286050" cy="3286050"/>
          </a:xfrm>
          <a:prstGeom prst="rect">
            <a:avLst/>
          </a:prstGeom>
          <a:noFill/>
          <a:ln>
            <a:noFill/>
          </a:ln>
        </p:spPr>
      </p:pic>
      <p:sp>
        <p:nvSpPr>
          <p:cNvPr id="5" name="Google Shape;532;p72">
            <a:extLst>
              <a:ext uri="{FF2B5EF4-FFF2-40B4-BE49-F238E27FC236}">
                <a16:creationId xmlns:a16="http://schemas.microsoft.com/office/drawing/2014/main" id="{F978E7CB-99E6-4FD8-80A2-6440FD7A86B1}"/>
              </a:ext>
            </a:extLst>
          </p:cNvPr>
          <p:cNvSpPr txBox="1"/>
          <p:nvPr/>
        </p:nvSpPr>
        <p:spPr>
          <a:xfrm>
            <a:off x="5981830" y="1579401"/>
            <a:ext cx="5092129" cy="3508623"/>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SzPts val="2000"/>
              <a:buFont typeface="Short Stack"/>
              <a:buChar char="-"/>
            </a:pPr>
            <a:r>
              <a:rPr lang="en" sz="2400" b="1" dirty="0">
                <a:solidFill>
                  <a:srgbClr val="307A8C"/>
                </a:solidFill>
                <a:latin typeface="Arial" panose="020B0604020202020204" pitchFamily="34" charset="0"/>
                <a:ea typeface="Short Stack"/>
                <a:cs typeface="Arial" panose="020B0604020202020204" pitchFamily="34" charset="0"/>
                <a:sym typeface="Short Stack"/>
              </a:rPr>
              <a:t>We already know that animals and people grow throughout their lives</a:t>
            </a:r>
            <a:endParaRPr sz="2400" b="1" dirty="0">
              <a:solidFill>
                <a:srgbClr val="307A8C"/>
              </a:solidFill>
              <a:latin typeface="Arial" panose="020B0604020202020204" pitchFamily="34" charset="0"/>
              <a:ea typeface="Short Stack"/>
              <a:cs typeface="Arial" panose="020B0604020202020204" pitchFamily="34" charset="0"/>
              <a:sym typeface="Short Stack"/>
            </a:endParaRPr>
          </a:p>
          <a:p>
            <a:pPr marL="0" lvl="0" indent="0" algn="l" rtl="0">
              <a:spcBef>
                <a:spcPts val="0"/>
              </a:spcBef>
              <a:spcAft>
                <a:spcPts val="0"/>
              </a:spcAft>
              <a:buNone/>
            </a:pPr>
            <a:endParaRPr sz="2400" b="1" dirty="0">
              <a:solidFill>
                <a:srgbClr val="307A8C"/>
              </a:solidFill>
              <a:latin typeface="Arial" panose="020B0604020202020204" pitchFamily="34" charset="0"/>
              <a:ea typeface="Short Stack"/>
              <a:cs typeface="Arial" panose="020B0604020202020204" pitchFamily="34" charset="0"/>
              <a:sym typeface="Short Stack"/>
            </a:endParaRPr>
          </a:p>
          <a:p>
            <a:pPr marL="457200" lvl="0" indent="-355600" algn="l" rtl="0">
              <a:spcBef>
                <a:spcPts val="0"/>
              </a:spcBef>
              <a:spcAft>
                <a:spcPts val="0"/>
              </a:spcAft>
              <a:buSzPts val="2000"/>
              <a:buFont typeface="Short Stack"/>
              <a:buChar char="-"/>
            </a:pPr>
            <a:r>
              <a:rPr lang="en" sz="2400" b="1" dirty="0">
                <a:solidFill>
                  <a:srgbClr val="307A8C"/>
                </a:solidFill>
                <a:latin typeface="Arial" panose="020B0604020202020204" pitchFamily="34" charset="0"/>
                <a:ea typeface="Short Stack"/>
                <a:cs typeface="Arial" panose="020B0604020202020204" pitchFamily="34" charset="0"/>
                <a:sym typeface="Short Stack"/>
              </a:rPr>
              <a:t>Human adults are larger than human children</a:t>
            </a:r>
            <a:endParaRPr sz="2400" b="1" dirty="0">
              <a:solidFill>
                <a:srgbClr val="307A8C"/>
              </a:solidFill>
              <a:latin typeface="Arial" panose="020B0604020202020204" pitchFamily="34" charset="0"/>
              <a:ea typeface="Short Stack"/>
              <a:cs typeface="Arial" panose="020B0604020202020204" pitchFamily="34" charset="0"/>
              <a:sym typeface="Short Stack"/>
            </a:endParaRPr>
          </a:p>
          <a:p>
            <a:pPr marL="0" lvl="0" indent="0" algn="l" rtl="0">
              <a:spcBef>
                <a:spcPts val="0"/>
              </a:spcBef>
              <a:spcAft>
                <a:spcPts val="0"/>
              </a:spcAft>
              <a:buNone/>
            </a:pPr>
            <a:endParaRPr sz="2400" b="1" dirty="0">
              <a:solidFill>
                <a:srgbClr val="307A8C"/>
              </a:solidFill>
              <a:latin typeface="Arial" panose="020B0604020202020204" pitchFamily="34" charset="0"/>
              <a:ea typeface="Short Stack"/>
              <a:cs typeface="Arial" panose="020B0604020202020204" pitchFamily="34" charset="0"/>
              <a:sym typeface="Short Stack"/>
            </a:endParaRPr>
          </a:p>
          <a:p>
            <a:pPr marL="457200" lvl="0" indent="-355600" algn="l" rtl="0">
              <a:spcBef>
                <a:spcPts val="0"/>
              </a:spcBef>
              <a:spcAft>
                <a:spcPts val="0"/>
              </a:spcAft>
              <a:buSzPts val="2000"/>
              <a:buFont typeface="Short Stack"/>
              <a:buChar char="-"/>
            </a:pPr>
            <a:r>
              <a:rPr lang="en" sz="2400" b="1" dirty="0">
                <a:solidFill>
                  <a:srgbClr val="307A8C"/>
                </a:solidFill>
                <a:latin typeface="Arial" panose="020B0604020202020204" pitchFamily="34" charset="0"/>
                <a:ea typeface="Short Stack"/>
                <a:cs typeface="Arial" panose="020B0604020202020204" pitchFamily="34" charset="0"/>
                <a:sym typeface="Short Stack"/>
              </a:rPr>
              <a:t>Sharks grow from 5 feet up to 20 feet during their lives</a:t>
            </a:r>
            <a:endParaRPr sz="2400" b="1" dirty="0">
              <a:solidFill>
                <a:srgbClr val="307A8C"/>
              </a:solidFill>
              <a:latin typeface="Arial" panose="020B0604020202020204" pitchFamily="34" charset="0"/>
              <a:ea typeface="Short Stack"/>
              <a:cs typeface="Arial" panose="020B0604020202020204" pitchFamily="34" charset="0"/>
              <a:sym typeface="Short Stack"/>
            </a:endParaRPr>
          </a:p>
        </p:txBody>
      </p:sp>
      <p:sp>
        <p:nvSpPr>
          <p:cNvPr id="6" name="TextBox 5">
            <a:extLst>
              <a:ext uri="{FF2B5EF4-FFF2-40B4-BE49-F238E27FC236}">
                <a16:creationId xmlns:a16="http://schemas.microsoft.com/office/drawing/2014/main" id="{8ED78B31-1F1A-1186-B69F-5907CFAFE184}"/>
              </a:ext>
            </a:extLst>
          </p:cNvPr>
          <p:cNvSpPr txBox="1"/>
          <p:nvPr/>
        </p:nvSpPr>
        <p:spPr>
          <a:xfrm>
            <a:off x="1393815" y="5584372"/>
            <a:ext cx="9404369" cy="461665"/>
          </a:xfrm>
          <a:prstGeom prst="rect">
            <a:avLst/>
          </a:prstGeom>
          <a:noFill/>
        </p:spPr>
        <p:txBody>
          <a:bodyPr wrap="none" rtlCol="0">
            <a:spAutoFit/>
          </a:bodyPr>
          <a:lstStyle/>
          <a:p>
            <a:r>
              <a:rPr lang="en-US" sz="2400" b="1" dirty="0">
                <a:solidFill>
                  <a:srgbClr val="8D230F"/>
                </a:solidFill>
                <a:latin typeface="Arial" panose="020B0604020202020204" pitchFamily="34" charset="0"/>
                <a:cs typeface="Arial" panose="020B0604020202020204" pitchFamily="34" charset="0"/>
              </a:rPr>
              <a:t>OUR QUESTION: DO SIZE AND AGE CORRELATE IN SHARKS?</a:t>
            </a:r>
          </a:p>
        </p:txBody>
      </p:sp>
    </p:spTree>
    <p:extLst>
      <p:ext uri="{BB962C8B-B14F-4D97-AF65-F5344CB8AC3E}">
        <p14:creationId xmlns:p14="http://schemas.microsoft.com/office/powerpoint/2010/main" val="11166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2951-59A8-F75F-27D2-80F005031742}"/>
              </a:ext>
            </a:extLst>
          </p:cNvPr>
          <p:cNvSpPr>
            <a:spLocks noGrp="1"/>
          </p:cNvSpPr>
          <p:nvPr>
            <p:ph type="title"/>
          </p:nvPr>
        </p:nvSpPr>
        <p:spPr/>
        <p:txBody>
          <a:bodyPr/>
          <a:lstStyle/>
          <a:p>
            <a:r>
              <a:rPr lang="en-US" dirty="0">
                <a:solidFill>
                  <a:srgbClr val="1E434C"/>
                </a:solidFill>
              </a:rPr>
              <a:t>WHAT IS OUR HYPOTHESIS</a:t>
            </a:r>
          </a:p>
        </p:txBody>
      </p:sp>
      <p:sp>
        <p:nvSpPr>
          <p:cNvPr id="3" name="Content Placeholder 2">
            <a:extLst>
              <a:ext uri="{FF2B5EF4-FFF2-40B4-BE49-F238E27FC236}">
                <a16:creationId xmlns:a16="http://schemas.microsoft.com/office/drawing/2014/main" id="{535727C4-7CE8-16AE-F5EC-3D0BA91D8AB9}"/>
              </a:ext>
            </a:extLst>
          </p:cNvPr>
          <p:cNvSpPr>
            <a:spLocks noGrp="1"/>
          </p:cNvSpPr>
          <p:nvPr>
            <p:ph idx="1"/>
          </p:nvPr>
        </p:nvSpPr>
        <p:spPr>
          <a:xfrm>
            <a:off x="1041192" y="2188704"/>
            <a:ext cx="10109616" cy="3047820"/>
          </a:xfrm>
        </p:spPr>
        <p:txBody>
          <a:bodyPr/>
          <a:lstStyle/>
          <a:p>
            <a:pPr marL="0" indent="0" algn="ctr">
              <a:buNone/>
            </a:pPr>
            <a:r>
              <a:rPr lang="en-US" b="1" dirty="0">
                <a:solidFill>
                  <a:srgbClr val="307A8C"/>
                </a:solidFill>
              </a:rPr>
              <a:t>IF STATEMENT?</a:t>
            </a:r>
          </a:p>
          <a:p>
            <a:pPr marL="0" indent="0" algn="ctr">
              <a:buNone/>
            </a:pPr>
            <a:endParaRPr lang="en-US" b="1" dirty="0">
              <a:solidFill>
                <a:srgbClr val="307A8C"/>
              </a:solidFill>
            </a:endParaRPr>
          </a:p>
          <a:p>
            <a:pPr marL="0" indent="0" algn="ctr">
              <a:buNone/>
            </a:pPr>
            <a:r>
              <a:rPr lang="en-US" b="1" dirty="0">
                <a:solidFill>
                  <a:srgbClr val="307A8C"/>
                </a:solidFill>
              </a:rPr>
              <a:t>THEN STATEMENT?</a:t>
            </a:r>
          </a:p>
          <a:p>
            <a:pPr marL="0" indent="0" algn="ctr">
              <a:buNone/>
            </a:pPr>
            <a:endParaRPr lang="en-US" b="1" dirty="0">
              <a:solidFill>
                <a:srgbClr val="8D230F"/>
              </a:solidFill>
            </a:endParaRPr>
          </a:p>
          <a:p>
            <a:pPr marL="0" indent="0" algn="ctr">
              <a:buNone/>
            </a:pPr>
            <a:r>
              <a:rPr lang="en-US" b="1" dirty="0">
                <a:solidFill>
                  <a:srgbClr val="8D230F"/>
                </a:solidFill>
              </a:rPr>
              <a:t>IF A SHARK IS BIGGER THAN ANOTHER SHARK, THEN THAT SHARK IS OLDER IN AGE.</a:t>
            </a:r>
          </a:p>
        </p:txBody>
      </p:sp>
    </p:spTree>
    <p:extLst>
      <p:ext uri="{BB962C8B-B14F-4D97-AF65-F5344CB8AC3E}">
        <p14:creationId xmlns:p14="http://schemas.microsoft.com/office/powerpoint/2010/main" val="311011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BB413-AC52-1A8A-3D55-DA29AFC8B4F4}"/>
              </a:ext>
            </a:extLst>
          </p:cNvPr>
          <p:cNvSpPr>
            <a:spLocks noGrp="1"/>
          </p:cNvSpPr>
          <p:nvPr>
            <p:ph type="title"/>
          </p:nvPr>
        </p:nvSpPr>
        <p:spPr/>
        <p:txBody>
          <a:bodyPr/>
          <a:lstStyle/>
          <a:p>
            <a:r>
              <a:rPr lang="en-US" dirty="0">
                <a:solidFill>
                  <a:srgbClr val="1E434C"/>
                </a:solidFill>
              </a:rPr>
              <a:t>OUR RESULTS</a:t>
            </a:r>
          </a:p>
        </p:txBody>
      </p:sp>
      <p:pic>
        <p:nvPicPr>
          <p:cNvPr id="4" name="Google Shape;546;p74">
            <a:extLst>
              <a:ext uri="{FF2B5EF4-FFF2-40B4-BE49-F238E27FC236}">
                <a16:creationId xmlns:a16="http://schemas.microsoft.com/office/drawing/2014/main" id="{57128815-20FB-4558-9C7B-878F5A385439}"/>
              </a:ext>
            </a:extLst>
          </p:cNvPr>
          <p:cNvPicPr preferRelativeResize="0"/>
          <p:nvPr/>
        </p:nvPicPr>
        <p:blipFill>
          <a:blip r:embed="rId3">
            <a:alphaModFix/>
          </a:blip>
          <a:stretch>
            <a:fillRect/>
          </a:stretch>
        </p:blipFill>
        <p:spPr>
          <a:xfrm>
            <a:off x="1513115" y="1810403"/>
            <a:ext cx="3807456" cy="2652740"/>
          </a:xfrm>
          <a:prstGeom prst="rect">
            <a:avLst/>
          </a:prstGeom>
          <a:noFill/>
          <a:ln>
            <a:noFill/>
          </a:ln>
        </p:spPr>
      </p:pic>
      <p:pic>
        <p:nvPicPr>
          <p:cNvPr id="5" name="Google Shape;547;p74">
            <a:extLst>
              <a:ext uri="{FF2B5EF4-FFF2-40B4-BE49-F238E27FC236}">
                <a16:creationId xmlns:a16="http://schemas.microsoft.com/office/drawing/2014/main" id="{DB09BF3D-F979-5B35-EBB3-44C7FD260022}"/>
              </a:ext>
            </a:extLst>
          </p:cNvPr>
          <p:cNvPicPr preferRelativeResize="0"/>
          <p:nvPr/>
        </p:nvPicPr>
        <p:blipFill>
          <a:blip r:embed="rId4">
            <a:alphaModFix/>
          </a:blip>
          <a:stretch>
            <a:fillRect/>
          </a:stretch>
        </p:blipFill>
        <p:spPr>
          <a:xfrm>
            <a:off x="6871431" y="1810403"/>
            <a:ext cx="3698598" cy="2652740"/>
          </a:xfrm>
          <a:prstGeom prst="rect">
            <a:avLst/>
          </a:prstGeom>
          <a:noFill/>
          <a:ln>
            <a:noFill/>
          </a:ln>
        </p:spPr>
      </p:pic>
      <p:sp>
        <p:nvSpPr>
          <p:cNvPr id="6" name="Google Shape;548;p74">
            <a:extLst>
              <a:ext uri="{FF2B5EF4-FFF2-40B4-BE49-F238E27FC236}">
                <a16:creationId xmlns:a16="http://schemas.microsoft.com/office/drawing/2014/main" id="{56A3D316-710F-64CB-310A-64B9128E60AD}"/>
              </a:ext>
            </a:extLst>
          </p:cNvPr>
          <p:cNvSpPr txBox="1"/>
          <p:nvPr/>
        </p:nvSpPr>
        <p:spPr>
          <a:xfrm>
            <a:off x="1402288" y="4638750"/>
            <a:ext cx="4114225" cy="104641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800" b="1" dirty="0">
                <a:solidFill>
                  <a:srgbClr val="8D230F"/>
                </a:solidFill>
                <a:latin typeface="Arial" panose="020B0604020202020204" pitchFamily="34" charset="0"/>
                <a:ea typeface="Short Stack"/>
                <a:cs typeface="Arial" panose="020B0604020202020204" pitchFamily="34" charset="0"/>
                <a:sym typeface="Short Stack"/>
              </a:rPr>
              <a:t>17 feet, 3,700 pounds, 15 years old female</a:t>
            </a:r>
            <a:endParaRPr sz="2800" b="1" dirty="0">
              <a:solidFill>
                <a:srgbClr val="8D230F"/>
              </a:solidFill>
              <a:latin typeface="Arial" panose="020B0604020202020204" pitchFamily="34" charset="0"/>
              <a:ea typeface="Short Stack"/>
              <a:cs typeface="Arial" panose="020B0604020202020204" pitchFamily="34" charset="0"/>
              <a:sym typeface="Short Stack"/>
            </a:endParaRPr>
          </a:p>
        </p:txBody>
      </p:sp>
      <p:sp>
        <p:nvSpPr>
          <p:cNvPr id="7" name="Google Shape;549;p74">
            <a:extLst>
              <a:ext uri="{FF2B5EF4-FFF2-40B4-BE49-F238E27FC236}">
                <a16:creationId xmlns:a16="http://schemas.microsoft.com/office/drawing/2014/main" id="{7370D36A-AFEB-0583-6D01-C2AA18E3C8F7}"/>
              </a:ext>
            </a:extLst>
          </p:cNvPr>
          <p:cNvSpPr txBox="1"/>
          <p:nvPr/>
        </p:nvSpPr>
        <p:spPr>
          <a:xfrm>
            <a:off x="6251020" y="4883468"/>
            <a:ext cx="4114225"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800" b="1">
              <a:solidFill>
                <a:srgbClr val="8D230F"/>
              </a:solidFill>
              <a:latin typeface="Arial" panose="020B0604020202020204" pitchFamily="34" charset="0"/>
              <a:cs typeface="Arial" panose="020B0604020202020204" pitchFamily="34" charset="0"/>
            </a:endParaRPr>
          </a:p>
        </p:txBody>
      </p:sp>
      <p:sp>
        <p:nvSpPr>
          <p:cNvPr id="8" name="Google Shape;550;p74">
            <a:extLst>
              <a:ext uri="{FF2B5EF4-FFF2-40B4-BE49-F238E27FC236}">
                <a16:creationId xmlns:a16="http://schemas.microsoft.com/office/drawing/2014/main" id="{9C4D7B06-6C0F-1457-228C-800B0CBF39E4}"/>
              </a:ext>
            </a:extLst>
          </p:cNvPr>
          <p:cNvSpPr txBox="1"/>
          <p:nvPr/>
        </p:nvSpPr>
        <p:spPr>
          <a:xfrm>
            <a:off x="6809563" y="4775768"/>
            <a:ext cx="4114225" cy="104641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800" b="1" dirty="0">
                <a:solidFill>
                  <a:srgbClr val="8D230F"/>
                </a:solidFill>
                <a:latin typeface="Arial" panose="020B0604020202020204" pitchFamily="34" charset="0"/>
                <a:ea typeface="Short Stack"/>
                <a:cs typeface="Arial" panose="020B0604020202020204" pitchFamily="34" charset="0"/>
                <a:sym typeface="Short Stack"/>
              </a:rPr>
              <a:t>13 feet, 2,800 pounds,  22 years old male</a:t>
            </a:r>
            <a:endParaRPr sz="2800" b="1" dirty="0">
              <a:solidFill>
                <a:srgbClr val="8D230F"/>
              </a:solidFill>
              <a:latin typeface="Arial" panose="020B0604020202020204" pitchFamily="34" charset="0"/>
              <a:ea typeface="Short Stack"/>
              <a:cs typeface="Arial" panose="020B0604020202020204" pitchFamily="34" charset="0"/>
              <a:sym typeface="Short Stack"/>
            </a:endParaRPr>
          </a:p>
        </p:txBody>
      </p:sp>
    </p:spTree>
    <p:extLst>
      <p:ext uri="{BB962C8B-B14F-4D97-AF65-F5344CB8AC3E}">
        <p14:creationId xmlns:p14="http://schemas.microsoft.com/office/powerpoint/2010/main" val="1590074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78455-9890-C59B-7108-79BED1EBFBE2}"/>
              </a:ext>
            </a:extLst>
          </p:cNvPr>
          <p:cNvSpPr>
            <a:spLocks noGrp="1"/>
          </p:cNvSpPr>
          <p:nvPr>
            <p:ph type="title"/>
          </p:nvPr>
        </p:nvSpPr>
        <p:spPr>
          <a:xfrm>
            <a:off x="640338" y="472074"/>
            <a:ext cx="11257748" cy="1185957"/>
          </a:xfrm>
        </p:spPr>
        <p:txBody>
          <a:bodyPr>
            <a:normAutofit fontScale="90000"/>
          </a:bodyPr>
          <a:lstStyle/>
          <a:p>
            <a:r>
              <a:rPr lang="en-US" dirty="0"/>
              <a:t>Let’s work through your project map </a:t>
            </a:r>
            <a:br>
              <a:rPr lang="en-US" dirty="0"/>
            </a:br>
            <a:r>
              <a:rPr lang="en-US" dirty="0"/>
              <a:t>(Phase 1) Open Page 1 of your Workbook </a:t>
            </a:r>
          </a:p>
        </p:txBody>
      </p:sp>
      <p:pic>
        <p:nvPicPr>
          <p:cNvPr id="3" name="Picture 2">
            <a:extLst>
              <a:ext uri="{FF2B5EF4-FFF2-40B4-BE49-F238E27FC236}">
                <a16:creationId xmlns:a16="http://schemas.microsoft.com/office/drawing/2014/main" id="{C3D6B5F2-5E0E-DA54-2EB5-B22A72C01796}"/>
              </a:ext>
            </a:extLst>
          </p:cNvPr>
          <p:cNvPicPr>
            <a:picLocks noChangeAspect="1"/>
          </p:cNvPicPr>
          <p:nvPr/>
        </p:nvPicPr>
        <p:blipFill>
          <a:blip r:embed="rId3"/>
          <a:stretch>
            <a:fillRect/>
          </a:stretch>
        </p:blipFill>
        <p:spPr>
          <a:xfrm>
            <a:off x="3461657" y="1876529"/>
            <a:ext cx="5508171" cy="4292320"/>
          </a:xfrm>
          <a:prstGeom prst="rect">
            <a:avLst/>
          </a:prstGeom>
        </p:spPr>
      </p:pic>
    </p:spTree>
    <p:extLst>
      <p:ext uri="{BB962C8B-B14F-4D97-AF65-F5344CB8AC3E}">
        <p14:creationId xmlns:p14="http://schemas.microsoft.com/office/powerpoint/2010/main" val="461990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B679B-5A96-80C2-8455-B0D4DB818826}"/>
              </a:ext>
            </a:extLst>
          </p:cNvPr>
          <p:cNvSpPr>
            <a:spLocks noGrp="1"/>
          </p:cNvSpPr>
          <p:nvPr>
            <p:ph type="title"/>
          </p:nvPr>
        </p:nvSpPr>
        <p:spPr/>
        <p:txBody>
          <a:bodyPr>
            <a:normAutofit fontScale="90000"/>
          </a:bodyPr>
          <a:lstStyle/>
          <a:p>
            <a:r>
              <a:rPr lang="en-US" dirty="0">
                <a:solidFill>
                  <a:srgbClr val="1E434C"/>
                </a:solidFill>
              </a:rPr>
              <a:t>LET’S WRITE YOUR HYPOTHESIS</a:t>
            </a:r>
            <a:br>
              <a:rPr lang="en-US" dirty="0">
                <a:solidFill>
                  <a:srgbClr val="1E434C"/>
                </a:solidFill>
              </a:rPr>
            </a:br>
            <a:r>
              <a:rPr lang="en-US" dirty="0">
                <a:solidFill>
                  <a:srgbClr val="1E434C"/>
                </a:solidFill>
              </a:rPr>
              <a:t>Back to Page 9</a:t>
            </a:r>
          </a:p>
        </p:txBody>
      </p:sp>
      <p:sp>
        <p:nvSpPr>
          <p:cNvPr id="5" name="TextBox 4">
            <a:extLst>
              <a:ext uri="{FF2B5EF4-FFF2-40B4-BE49-F238E27FC236}">
                <a16:creationId xmlns:a16="http://schemas.microsoft.com/office/drawing/2014/main" id="{117CB3F9-981A-A93C-CE79-E3A2305B34E5}"/>
              </a:ext>
            </a:extLst>
          </p:cNvPr>
          <p:cNvSpPr txBox="1"/>
          <p:nvPr/>
        </p:nvSpPr>
        <p:spPr>
          <a:xfrm>
            <a:off x="3135086" y="1843088"/>
            <a:ext cx="6096000" cy="1477328"/>
          </a:xfrm>
          <a:prstGeom prst="rect">
            <a:avLst/>
          </a:prstGeom>
          <a:noFill/>
        </p:spPr>
        <p:txBody>
          <a:bodyPr wrap="square">
            <a:spAutoFit/>
          </a:bodyPr>
          <a:lstStyle/>
          <a:p>
            <a:pPr lvl="0" algn="ctr">
              <a:buClr>
                <a:schemeClr val="accent1"/>
              </a:buClr>
              <a:buSzPts val="2000"/>
            </a:pPr>
            <a:r>
              <a:rPr lang="en-US" sz="1800" b="1" dirty="0">
                <a:solidFill>
                  <a:srgbClr val="FEA905"/>
                </a:solidFill>
                <a:latin typeface="Arial" panose="020B0604020202020204" pitchFamily="34" charset="0"/>
                <a:cs typeface="Arial" panose="020B0604020202020204" pitchFamily="34" charset="0"/>
                <a:sym typeface="Short Stack"/>
              </a:rPr>
              <a:t>PART 1: IF STATEMENT</a:t>
            </a:r>
            <a:r>
              <a:rPr lang="en-US" sz="1800" b="1" dirty="0">
                <a:solidFill>
                  <a:srgbClr val="FEA905"/>
                </a:solidFill>
                <a:latin typeface="Arial" panose="020B0604020202020204" pitchFamily="34" charset="0"/>
                <a:cs typeface="Arial" panose="020B0604020202020204" pitchFamily="34" charset="0"/>
                <a:sym typeface="Wingdings" pitchFamily="2" charset="2"/>
              </a:rPr>
              <a:t> what is the specific observation you are interested in</a:t>
            </a:r>
          </a:p>
          <a:p>
            <a:pPr lvl="0" algn="ctr">
              <a:buClr>
                <a:schemeClr val="accent1"/>
              </a:buClr>
              <a:buSzPts val="2000"/>
            </a:pPr>
            <a:endParaRPr lang="en-US" sz="1800" b="1" dirty="0">
              <a:solidFill>
                <a:srgbClr val="307A8C"/>
              </a:solidFill>
              <a:latin typeface="Arial" panose="020B0604020202020204" pitchFamily="34" charset="0"/>
              <a:cs typeface="Arial" panose="020B0604020202020204" pitchFamily="34" charset="0"/>
              <a:sym typeface="Wingdings" pitchFamily="2" charset="2"/>
            </a:endParaRPr>
          </a:p>
          <a:p>
            <a:pPr lvl="0" algn="ctr">
              <a:buClr>
                <a:schemeClr val="accent1"/>
              </a:buClr>
              <a:buSzPts val="2000"/>
            </a:pPr>
            <a:r>
              <a:rPr lang="en-US" sz="1800" b="1" dirty="0">
                <a:solidFill>
                  <a:srgbClr val="307A8C"/>
                </a:solidFill>
                <a:latin typeface="Arial" panose="020B0604020202020204" pitchFamily="34" charset="0"/>
                <a:cs typeface="Arial" panose="020B0604020202020204" pitchFamily="34" charset="0"/>
                <a:sym typeface="Wingdings" pitchFamily="2" charset="2"/>
              </a:rPr>
              <a:t>PART 2: THEN STATEMENT what is your guess as to what causes the observation to happen</a:t>
            </a:r>
            <a:endParaRPr lang="en-US" sz="1800" b="1" dirty="0">
              <a:solidFill>
                <a:srgbClr val="307A8C"/>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0639B127-6337-3A68-8E40-63183349B158}"/>
              </a:ext>
            </a:extLst>
          </p:cNvPr>
          <p:cNvSpPr txBox="1"/>
          <p:nvPr/>
        </p:nvSpPr>
        <p:spPr>
          <a:xfrm>
            <a:off x="669471" y="3892308"/>
            <a:ext cx="11027230" cy="461665"/>
          </a:xfrm>
          <a:prstGeom prst="rect">
            <a:avLst/>
          </a:prstGeom>
          <a:noFill/>
        </p:spPr>
        <p:txBody>
          <a:bodyPr wrap="square">
            <a:spAutoFit/>
          </a:bodyPr>
          <a:lstStyle/>
          <a:p>
            <a:pPr marL="0" lvl="0" indent="0" algn="ctr" rtl="0">
              <a:spcBef>
                <a:spcPts val="0"/>
              </a:spcBef>
              <a:spcAft>
                <a:spcPts val="0"/>
              </a:spcAft>
              <a:buNone/>
            </a:pPr>
            <a:r>
              <a:rPr lang="en-US" sz="2400" b="1" dirty="0">
                <a:solidFill>
                  <a:srgbClr val="8D230F"/>
                </a:solidFill>
                <a:latin typeface="Arial" panose="020B0604020202020204" pitchFamily="34" charset="0"/>
                <a:ea typeface="Short Stack"/>
                <a:cs typeface="Arial" panose="020B0604020202020204" pitchFamily="34" charset="0"/>
                <a:sym typeface="Short Stack"/>
              </a:rPr>
              <a:t>If </a:t>
            </a:r>
            <a:r>
              <a:rPr lang="en-US" sz="2400" b="1" dirty="0">
                <a:solidFill>
                  <a:srgbClr val="FEA905"/>
                </a:solidFill>
                <a:latin typeface="Arial" panose="020B0604020202020204" pitchFamily="34" charset="0"/>
                <a:ea typeface="Short Stack"/>
                <a:cs typeface="Arial" panose="020B0604020202020204" pitchFamily="34" charset="0"/>
                <a:sym typeface="Short Stack"/>
              </a:rPr>
              <a:t>_________________,</a:t>
            </a:r>
            <a:r>
              <a:rPr lang="en-US" sz="2400" b="1" dirty="0">
                <a:solidFill>
                  <a:srgbClr val="8D230F"/>
                </a:solidFill>
                <a:latin typeface="Arial" panose="020B0604020202020204" pitchFamily="34" charset="0"/>
                <a:ea typeface="Short Stack"/>
                <a:cs typeface="Arial" panose="020B0604020202020204" pitchFamily="34" charset="0"/>
                <a:sym typeface="Short Stack"/>
              </a:rPr>
              <a:t> then </a:t>
            </a:r>
            <a:r>
              <a:rPr lang="en-US" sz="2400" b="1" dirty="0">
                <a:solidFill>
                  <a:srgbClr val="307A8C"/>
                </a:solidFill>
                <a:latin typeface="Arial" panose="020B0604020202020204" pitchFamily="34" charset="0"/>
                <a:ea typeface="Short Stack"/>
                <a:cs typeface="Arial" panose="020B0604020202020204" pitchFamily="34" charset="0"/>
                <a:sym typeface="Short Stack"/>
              </a:rPr>
              <a:t>________________.</a:t>
            </a:r>
          </a:p>
        </p:txBody>
      </p:sp>
      <p:sp>
        <p:nvSpPr>
          <p:cNvPr id="9" name="TextBox 8">
            <a:extLst>
              <a:ext uri="{FF2B5EF4-FFF2-40B4-BE49-F238E27FC236}">
                <a16:creationId xmlns:a16="http://schemas.microsoft.com/office/drawing/2014/main" id="{40ABA628-D5FA-315E-1E4F-801CD694A1C5}"/>
              </a:ext>
            </a:extLst>
          </p:cNvPr>
          <p:cNvSpPr txBox="1"/>
          <p:nvPr/>
        </p:nvSpPr>
        <p:spPr>
          <a:xfrm>
            <a:off x="1041192" y="5078265"/>
            <a:ext cx="10308772" cy="830997"/>
          </a:xfrm>
          <a:prstGeom prst="rect">
            <a:avLst/>
          </a:prstGeom>
          <a:noFill/>
        </p:spPr>
        <p:txBody>
          <a:bodyPr wrap="square" rtlCol="0">
            <a:spAutoFit/>
          </a:bodyPr>
          <a:lstStyle/>
          <a:p>
            <a:pPr algn="ctr"/>
            <a:r>
              <a:rPr lang="en-US" sz="2400" b="1" dirty="0">
                <a:solidFill>
                  <a:srgbClr val="8D230F"/>
                </a:solidFill>
                <a:latin typeface="Arial" panose="020B0604020202020204" pitchFamily="34" charset="0"/>
                <a:cs typeface="Arial" panose="020B0604020202020204" pitchFamily="34" charset="0"/>
              </a:rPr>
              <a:t>Write a hypothesis in your worksheet, put it in the chat, and then discuss with your mentor</a:t>
            </a:r>
          </a:p>
        </p:txBody>
      </p:sp>
    </p:spTree>
    <p:extLst>
      <p:ext uri="{BB962C8B-B14F-4D97-AF65-F5344CB8AC3E}">
        <p14:creationId xmlns:p14="http://schemas.microsoft.com/office/powerpoint/2010/main" val="403621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78455-9890-C59B-7108-79BED1EBFBE2}"/>
              </a:ext>
            </a:extLst>
          </p:cNvPr>
          <p:cNvSpPr>
            <a:spLocks noGrp="1"/>
          </p:cNvSpPr>
          <p:nvPr>
            <p:ph type="title"/>
          </p:nvPr>
        </p:nvSpPr>
        <p:spPr>
          <a:xfrm>
            <a:off x="629453" y="428531"/>
            <a:ext cx="10933094" cy="1185957"/>
          </a:xfrm>
        </p:spPr>
        <p:txBody>
          <a:bodyPr>
            <a:normAutofit fontScale="90000"/>
          </a:bodyPr>
          <a:lstStyle/>
          <a:p>
            <a:r>
              <a:rPr lang="en-US" dirty="0"/>
              <a:t>Let’s work through your project map</a:t>
            </a:r>
            <a:br>
              <a:rPr lang="en-US" dirty="0"/>
            </a:br>
            <a:r>
              <a:rPr lang="en-US" dirty="0"/>
              <a:t>(Phase 2) Open Page 3 of your Workbook </a:t>
            </a:r>
          </a:p>
        </p:txBody>
      </p:sp>
      <p:pic>
        <p:nvPicPr>
          <p:cNvPr id="4" name="Picture 3">
            <a:extLst>
              <a:ext uri="{FF2B5EF4-FFF2-40B4-BE49-F238E27FC236}">
                <a16:creationId xmlns:a16="http://schemas.microsoft.com/office/drawing/2014/main" id="{19F33D05-3C7A-8923-034D-6EFA3F6DC8BD}"/>
              </a:ext>
            </a:extLst>
          </p:cNvPr>
          <p:cNvPicPr>
            <a:picLocks noChangeAspect="1"/>
          </p:cNvPicPr>
          <p:nvPr/>
        </p:nvPicPr>
        <p:blipFill>
          <a:blip r:embed="rId2"/>
          <a:stretch>
            <a:fillRect/>
          </a:stretch>
        </p:blipFill>
        <p:spPr>
          <a:xfrm>
            <a:off x="3263765" y="1799545"/>
            <a:ext cx="5664470" cy="4365194"/>
          </a:xfrm>
          <a:prstGeom prst="rect">
            <a:avLst/>
          </a:prstGeom>
        </p:spPr>
      </p:pic>
    </p:spTree>
    <p:extLst>
      <p:ext uri="{BB962C8B-B14F-4D97-AF65-F5344CB8AC3E}">
        <p14:creationId xmlns:p14="http://schemas.microsoft.com/office/powerpoint/2010/main" val="600458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82643-744F-636E-6F1B-C7F737E058AC}"/>
              </a:ext>
            </a:extLst>
          </p:cNvPr>
          <p:cNvSpPr>
            <a:spLocks noGrp="1"/>
          </p:cNvSpPr>
          <p:nvPr>
            <p:ph type="title"/>
          </p:nvPr>
        </p:nvSpPr>
        <p:spPr/>
        <p:txBody>
          <a:bodyPr/>
          <a:lstStyle/>
          <a:p>
            <a:r>
              <a:rPr lang="en-US" dirty="0">
                <a:solidFill>
                  <a:srgbClr val="1E434C"/>
                </a:solidFill>
              </a:rPr>
              <a:t>WHAT’S NEXT??</a:t>
            </a:r>
          </a:p>
        </p:txBody>
      </p:sp>
    </p:spTree>
    <p:extLst>
      <p:ext uri="{BB962C8B-B14F-4D97-AF65-F5344CB8AC3E}">
        <p14:creationId xmlns:p14="http://schemas.microsoft.com/office/powerpoint/2010/main" val="3715190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405C4-F4E0-F803-17DD-3617B46C912E}"/>
              </a:ext>
            </a:extLst>
          </p:cNvPr>
          <p:cNvSpPr>
            <a:spLocks noGrp="1"/>
          </p:cNvSpPr>
          <p:nvPr>
            <p:ph type="title"/>
          </p:nvPr>
        </p:nvSpPr>
        <p:spPr>
          <a:xfrm>
            <a:off x="1041192" y="3922811"/>
            <a:ext cx="10109616" cy="1185957"/>
          </a:xfrm>
        </p:spPr>
        <p:txBody>
          <a:bodyPr>
            <a:normAutofit fontScale="90000"/>
          </a:bodyPr>
          <a:lstStyle/>
          <a:p>
            <a:r>
              <a:rPr lang="en-US" dirty="0"/>
              <a:t>Any Questions?</a:t>
            </a:r>
            <a:br>
              <a:rPr lang="en-US" dirty="0"/>
            </a:br>
            <a:r>
              <a:rPr lang="en-US" dirty="0"/>
              <a:t>Contact Us</a:t>
            </a:r>
            <a:br>
              <a:rPr lang="en-US" dirty="0"/>
            </a:br>
            <a:br>
              <a:rPr lang="en-US" dirty="0"/>
            </a:br>
            <a:br>
              <a:rPr lang="en-US" sz="2800" u="none" dirty="0"/>
            </a:br>
            <a:r>
              <a:rPr lang="en-US" sz="2800" u="none" dirty="0"/>
              <a:t>Organization Contact: </a:t>
            </a:r>
            <a:r>
              <a:rPr lang="en-US" sz="2800" u="none" dirty="0">
                <a:hlinkClick r:id="rId3"/>
              </a:rPr>
              <a:t>mentorship.fer@gmail.com</a:t>
            </a:r>
            <a:br>
              <a:rPr lang="en-US" sz="2800" u="none" dirty="0"/>
            </a:br>
            <a:r>
              <a:rPr lang="en-US" sz="2800" u="none" dirty="0"/>
              <a:t>Organization Website: </a:t>
            </a:r>
            <a:r>
              <a:rPr lang="en-US" sz="2800" u="none" dirty="0">
                <a:hlinkClick r:id="rId4"/>
              </a:rPr>
              <a:t>scienceFER.org</a:t>
            </a:r>
            <a:endParaRPr lang="en-US" dirty="0"/>
          </a:p>
        </p:txBody>
      </p:sp>
      <p:pic>
        <p:nvPicPr>
          <p:cNvPr id="4" name="Picture 3" descr="A picture containing logo&#10;&#10;Description automatically generated">
            <a:extLst>
              <a:ext uri="{FF2B5EF4-FFF2-40B4-BE49-F238E27FC236}">
                <a16:creationId xmlns:a16="http://schemas.microsoft.com/office/drawing/2014/main" id="{7A1620F8-CB19-0803-1336-20A6D9628C61}"/>
              </a:ext>
            </a:extLst>
          </p:cNvPr>
          <p:cNvPicPr>
            <a:picLocks noChangeAspect="1"/>
          </p:cNvPicPr>
          <p:nvPr/>
        </p:nvPicPr>
        <p:blipFill rotWithShape="1">
          <a:blip r:embed="rId5"/>
          <a:srcRect l="33960" t="14088" r="41625" b="28895"/>
          <a:stretch/>
        </p:blipFill>
        <p:spPr>
          <a:xfrm>
            <a:off x="5244552" y="427205"/>
            <a:ext cx="1702896" cy="2237013"/>
          </a:xfrm>
          <a:prstGeom prst="rect">
            <a:avLst/>
          </a:prstGeom>
        </p:spPr>
      </p:pic>
    </p:spTree>
    <p:extLst>
      <p:ext uri="{BB962C8B-B14F-4D97-AF65-F5344CB8AC3E}">
        <p14:creationId xmlns:p14="http://schemas.microsoft.com/office/powerpoint/2010/main" val="3133747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22;g101be71dec7_0_2">
            <a:extLst>
              <a:ext uri="{FF2B5EF4-FFF2-40B4-BE49-F238E27FC236}">
                <a16:creationId xmlns:a16="http://schemas.microsoft.com/office/drawing/2014/main" id="{DBD5BD8B-33E7-39B6-0CE4-F6F4A6B2FBD3}"/>
              </a:ext>
            </a:extLst>
          </p:cNvPr>
          <p:cNvSpPr txBox="1"/>
          <p:nvPr/>
        </p:nvSpPr>
        <p:spPr>
          <a:xfrm>
            <a:off x="1790488" y="714173"/>
            <a:ext cx="8611024" cy="69246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 sz="3300" b="1" u="sng" dirty="0">
                <a:solidFill>
                  <a:srgbClr val="1E434C"/>
                </a:solidFill>
                <a:latin typeface="Arial" panose="020B0604020202020204" pitchFamily="34" charset="0"/>
                <a:ea typeface="Roboto Slab"/>
                <a:cs typeface="Arial" panose="020B0604020202020204" pitchFamily="34" charset="0"/>
                <a:sym typeface="Roboto Slab"/>
              </a:rPr>
              <a:t>LET’S REVIEW THE SCIENTIFIC METHOD</a:t>
            </a:r>
            <a:endParaRPr sz="3300" b="1" u="sng" dirty="0">
              <a:solidFill>
                <a:srgbClr val="1E434C"/>
              </a:solidFill>
              <a:latin typeface="Arial" panose="020B0604020202020204" pitchFamily="34" charset="0"/>
              <a:ea typeface="Roboto Slab"/>
              <a:cs typeface="Arial" panose="020B0604020202020204" pitchFamily="34" charset="0"/>
              <a:sym typeface="Roboto Slab"/>
            </a:endParaRPr>
          </a:p>
        </p:txBody>
      </p:sp>
      <p:sp>
        <p:nvSpPr>
          <p:cNvPr id="43" name="Google Shape;123;g101be71dec7_0_2">
            <a:extLst>
              <a:ext uri="{FF2B5EF4-FFF2-40B4-BE49-F238E27FC236}">
                <a16:creationId xmlns:a16="http://schemas.microsoft.com/office/drawing/2014/main" id="{01FBE216-E61B-1286-2EB4-EDE5817A3456}"/>
              </a:ext>
            </a:extLst>
          </p:cNvPr>
          <p:cNvSpPr/>
          <p:nvPr/>
        </p:nvSpPr>
        <p:spPr>
          <a:xfrm>
            <a:off x="4870090" y="2465032"/>
            <a:ext cx="1905000" cy="812100"/>
          </a:xfrm>
          <a:prstGeom prst="roundRect">
            <a:avLst>
              <a:gd name="adj" fmla="val 16667"/>
            </a:avLst>
          </a:prstGeom>
          <a:solidFill>
            <a:schemeClr val="lt1"/>
          </a:solidFill>
          <a:ln w="76200" cap="flat" cmpd="sng">
            <a:solidFill>
              <a:srgbClr val="8D230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solidFill>
                  <a:srgbClr val="307A8C"/>
                </a:solidFill>
                <a:latin typeface="Arial" panose="020B0604020202020204" pitchFamily="34" charset="0"/>
                <a:cs typeface="Arial" panose="020B0604020202020204" pitchFamily="34" charset="0"/>
              </a:rPr>
              <a:t>OBSERVATION/</a:t>
            </a:r>
            <a:endParaRPr sz="1600" b="1" dirty="0">
              <a:solidFill>
                <a:srgbClr val="307A8C"/>
              </a:solidFill>
              <a:latin typeface="Arial" panose="020B0604020202020204" pitchFamily="34" charset="0"/>
              <a:cs typeface="Arial" panose="020B0604020202020204" pitchFamily="34" charset="0"/>
            </a:endParaRPr>
          </a:p>
          <a:p>
            <a:pPr marL="0" lvl="0" indent="0" algn="ctr" rtl="0">
              <a:spcBef>
                <a:spcPts val="0"/>
              </a:spcBef>
              <a:spcAft>
                <a:spcPts val="0"/>
              </a:spcAft>
              <a:buNone/>
            </a:pPr>
            <a:r>
              <a:rPr lang="en" sz="1600" b="1" dirty="0">
                <a:solidFill>
                  <a:srgbClr val="307A8C"/>
                </a:solidFill>
                <a:latin typeface="Arial" panose="020B0604020202020204" pitchFamily="34" charset="0"/>
                <a:cs typeface="Arial" panose="020B0604020202020204" pitchFamily="34" charset="0"/>
              </a:rPr>
              <a:t>QUESTION</a:t>
            </a:r>
            <a:endParaRPr sz="1600" b="1" dirty="0">
              <a:solidFill>
                <a:srgbClr val="307A8C"/>
              </a:solidFill>
              <a:latin typeface="Arial" panose="020B0604020202020204" pitchFamily="34" charset="0"/>
              <a:cs typeface="Arial" panose="020B0604020202020204" pitchFamily="34" charset="0"/>
            </a:endParaRPr>
          </a:p>
        </p:txBody>
      </p:sp>
      <p:sp>
        <p:nvSpPr>
          <p:cNvPr id="44" name="Google Shape;124;g101be71dec7_0_2">
            <a:extLst>
              <a:ext uri="{FF2B5EF4-FFF2-40B4-BE49-F238E27FC236}">
                <a16:creationId xmlns:a16="http://schemas.microsoft.com/office/drawing/2014/main" id="{E7022740-ED8C-0BBB-1946-CBF6E85330EC}"/>
              </a:ext>
            </a:extLst>
          </p:cNvPr>
          <p:cNvSpPr/>
          <p:nvPr/>
        </p:nvSpPr>
        <p:spPr>
          <a:xfrm>
            <a:off x="4870090" y="4956182"/>
            <a:ext cx="1905000" cy="812100"/>
          </a:xfrm>
          <a:prstGeom prst="roundRect">
            <a:avLst>
              <a:gd name="adj" fmla="val 16667"/>
            </a:avLst>
          </a:prstGeom>
          <a:solidFill>
            <a:schemeClr val="lt1"/>
          </a:solidFill>
          <a:ln w="76200" cap="flat" cmpd="sng">
            <a:solidFill>
              <a:srgbClr val="1E434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307A8C"/>
                </a:solidFill>
                <a:latin typeface="Arial" panose="020B0604020202020204" pitchFamily="34" charset="0"/>
                <a:cs typeface="Arial" panose="020B0604020202020204" pitchFamily="34" charset="0"/>
              </a:rPr>
              <a:t>EXPERIMENT</a:t>
            </a:r>
            <a:endParaRPr sz="1600" b="1">
              <a:solidFill>
                <a:srgbClr val="307A8C"/>
              </a:solidFill>
              <a:latin typeface="Arial" panose="020B0604020202020204" pitchFamily="34" charset="0"/>
              <a:cs typeface="Arial" panose="020B0604020202020204" pitchFamily="34" charset="0"/>
            </a:endParaRPr>
          </a:p>
        </p:txBody>
      </p:sp>
      <p:sp>
        <p:nvSpPr>
          <p:cNvPr id="45" name="Google Shape;125;g101be71dec7_0_2">
            <a:extLst>
              <a:ext uri="{FF2B5EF4-FFF2-40B4-BE49-F238E27FC236}">
                <a16:creationId xmlns:a16="http://schemas.microsoft.com/office/drawing/2014/main" id="{F0733CCA-4453-95AE-ABB1-2D1DFF645F95}"/>
              </a:ext>
            </a:extLst>
          </p:cNvPr>
          <p:cNvSpPr/>
          <p:nvPr/>
        </p:nvSpPr>
        <p:spPr>
          <a:xfrm>
            <a:off x="8444337" y="3649557"/>
            <a:ext cx="1905000" cy="812100"/>
          </a:xfrm>
          <a:prstGeom prst="roundRect">
            <a:avLst>
              <a:gd name="adj" fmla="val 16667"/>
            </a:avLst>
          </a:prstGeom>
          <a:solidFill>
            <a:schemeClr val="lt1"/>
          </a:solidFill>
          <a:ln w="76200" cap="flat" cmpd="sng">
            <a:solidFill>
              <a:srgbClr val="FEA90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solidFill>
                  <a:srgbClr val="307A8C"/>
                </a:solidFill>
                <a:latin typeface="Arial" panose="020B0604020202020204" pitchFamily="34" charset="0"/>
                <a:cs typeface="Arial" panose="020B0604020202020204" pitchFamily="34" charset="0"/>
              </a:rPr>
              <a:t>HYPOTHESIS</a:t>
            </a:r>
            <a:endParaRPr sz="1600" b="1" dirty="0">
              <a:solidFill>
                <a:srgbClr val="307A8C"/>
              </a:solidFill>
              <a:latin typeface="Arial" panose="020B0604020202020204" pitchFamily="34" charset="0"/>
              <a:cs typeface="Arial" panose="020B0604020202020204" pitchFamily="34" charset="0"/>
            </a:endParaRPr>
          </a:p>
        </p:txBody>
      </p:sp>
      <p:sp>
        <p:nvSpPr>
          <p:cNvPr id="46" name="Google Shape;126;g101be71dec7_0_2">
            <a:extLst>
              <a:ext uri="{FF2B5EF4-FFF2-40B4-BE49-F238E27FC236}">
                <a16:creationId xmlns:a16="http://schemas.microsoft.com/office/drawing/2014/main" id="{E3F96147-4DDB-1924-BAFF-53C6AEC0C2B2}"/>
              </a:ext>
            </a:extLst>
          </p:cNvPr>
          <p:cNvSpPr/>
          <p:nvPr/>
        </p:nvSpPr>
        <p:spPr>
          <a:xfrm>
            <a:off x="1625715" y="3654907"/>
            <a:ext cx="1905000" cy="812100"/>
          </a:xfrm>
          <a:prstGeom prst="roundRect">
            <a:avLst>
              <a:gd name="adj" fmla="val 16667"/>
            </a:avLst>
          </a:prstGeom>
          <a:solidFill>
            <a:schemeClr val="lt1"/>
          </a:solidFill>
          <a:ln w="76200" cap="flat" cmpd="sng">
            <a:solidFill>
              <a:srgbClr val="307A8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307A8C"/>
                </a:solidFill>
                <a:latin typeface="Arial" panose="020B0604020202020204" pitchFamily="34" charset="0"/>
                <a:cs typeface="Arial" panose="020B0604020202020204" pitchFamily="34" charset="0"/>
              </a:rPr>
              <a:t>ANALYZE RESULTS</a:t>
            </a:r>
            <a:endParaRPr sz="1600" b="1">
              <a:solidFill>
                <a:srgbClr val="307A8C"/>
              </a:solidFill>
              <a:latin typeface="Arial" panose="020B0604020202020204" pitchFamily="34" charset="0"/>
              <a:cs typeface="Arial" panose="020B0604020202020204" pitchFamily="34" charset="0"/>
            </a:endParaRPr>
          </a:p>
        </p:txBody>
      </p:sp>
      <p:cxnSp>
        <p:nvCxnSpPr>
          <p:cNvPr id="47" name="Google Shape;127;g101be71dec7_0_2">
            <a:extLst>
              <a:ext uri="{FF2B5EF4-FFF2-40B4-BE49-F238E27FC236}">
                <a16:creationId xmlns:a16="http://schemas.microsoft.com/office/drawing/2014/main" id="{371B98B0-BDBD-8753-6548-148634294247}"/>
              </a:ext>
            </a:extLst>
          </p:cNvPr>
          <p:cNvCxnSpPr>
            <a:stCxn id="43" idx="3"/>
            <a:endCxn id="45" idx="0"/>
          </p:cNvCxnSpPr>
          <p:nvPr/>
        </p:nvCxnSpPr>
        <p:spPr>
          <a:xfrm>
            <a:off x="6775090" y="2871082"/>
            <a:ext cx="2621747" cy="778475"/>
          </a:xfrm>
          <a:prstGeom prst="curvedConnector2">
            <a:avLst/>
          </a:prstGeom>
          <a:noFill/>
          <a:ln w="76200" cap="flat" cmpd="sng">
            <a:solidFill>
              <a:srgbClr val="8D230F"/>
            </a:solidFill>
            <a:prstDash val="solid"/>
            <a:round/>
            <a:headEnd type="none" w="med" len="med"/>
            <a:tailEnd type="triangle" w="med" len="med"/>
          </a:ln>
        </p:spPr>
      </p:cxnSp>
      <p:cxnSp>
        <p:nvCxnSpPr>
          <p:cNvPr id="48" name="Google Shape;128;g101be71dec7_0_2">
            <a:extLst>
              <a:ext uri="{FF2B5EF4-FFF2-40B4-BE49-F238E27FC236}">
                <a16:creationId xmlns:a16="http://schemas.microsoft.com/office/drawing/2014/main" id="{B6BF8E68-D1D4-6CA2-B41E-7D66A37B64E9}"/>
              </a:ext>
            </a:extLst>
          </p:cNvPr>
          <p:cNvCxnSpPr>
            <a:stCxn id="45" idx="2"/>
            <a:endCxn id="44" idx="3"/>
          </p:cNvCxnSpPr>
          <p:nvPr/>
        </p:nvCxnSpPr>
        <p:spPr>
          <a:xfrm rot="5400000">
            <a:off x="7635677" y="3601071"/>
            <a:ext cx="900575" cy="2621747"/>
          </a:xfrm>
          <a:prstGeom prst="curvedConnector2">
            <a:avLst/>
          </a:prstGeom>
          <a:noFill/>
          <a:ln w="76200" cap="flat" cmpd="sng">
            <a:solidFill>
              <a:srgbClr val="FEA905"/>
            </a:solidFill>
            <a:prstDash val="solid"/>
            <a:round/>
            <a:headEnd type="none" w="med" len="med"/>
            <a:tailEnd type="triangle" w="med" len="med"/>
          </a:ln>
        </p:spPr>
      </p:cxnSp>
      <p:cxnSp>
        <p:nvCxnSpPr>
          <p:cNvPr id="49" name="Google Shape;129;g101be71dec7_0_2">
            <a:extLst>
              <a:ext uri="{FF2B5EF4-FFF2-40B4-BE49-F238E27FC236}">
                <a16:creationId xmlns:a16="http://schemas.microsoft.com/office/drawing/2014/main" id="{A1FB9440-4782-C5A6-D88E-C6E68E0278BA}"/>
              </a:ext>
            </a:extLst>
          </p:cNvPr>
          <p:cNvCxnSpPr>
            <a:stCxn id="44" idx="1"/>
            <a:endCxn id="46" idx="2"/>
          </p:cNvCxnSpPr>
          <p:nvPr/>
        </p:nvCxnSpPr>
        <p:spPr>
          <a:xfrm rot="10800000">
            <a:off x="2578216" y="4467008"/>
            <a:ext cx="2291875" cy="895225"/>
          </a:xfrm>
          <a:prstGeom prst="curvedConnector2">
            <a:avLst/>
          </a:prstGeom>
          <a:noFill/>
          <a:ln w="76200" cap="flat" cmpd="sng">
            <a:solidFill>
              <a:srgbClr val="1E434C"/>
            </a:solidFill>
            <a:prstDash val="solid"/>
            <a:round/>
            <a:headEnd type="none" w="med" len="med"/>
            <a:tailEnd type="triangle" w="med" len="med"/>
          </a:ln>
        </p:spPr>
      </p:cxnSp>
      <p:cxnSp>
        <p:nvCxnSpPr>
          <p:cNvPr id="50" name="Google Shape;130;g101be71dec7_0_2">
            <a:extLst>
              <a:ext uri="{FF2B5EF4-FFF2-40B4-BE49-F238E27FC236}">
                <a16:creationId xmlns:a16="http://schemas.microsoft.com/office/drawing/2014/main" id="{8E7D931C-5E29-3EC4-11C0-264A00585041}"/>
              </a:ext>
            </a:extLst>
          </p:cNvPr>
          <p:cNvCxnSpPr>
            <a:cxnSpLocks/>
            <a:stCxn id="46" idx="0"/>
            <a:endCxn id="43" idx="1"/>
          </p:cNvCxnSpPr>
          <p:nvPr/>
        </p:nvCxnSpPr>
        <p:spPr>
          <a:xfrm rot="5400000" flipH="1" flipV="1">
            <a:off x="3332240" y="2117058"/>
            <a:ext cx="783825" cy="2291875"/>
          </a:xfrm>
          <a:prstGeom prst="curvedConnector2">
            <a:avLst/>
          </a:prstGeom>
          <a:noFill/>
          <a:ln w="76200" cap="flat" cmpd="sng">
            <a:solidFill>
              <a:srgbClr val="307A8C"/>
            </a:solidFill>
            <a:prstDash val="solid"/>
            <a:round/>
            <a:headEnd type="none" w="med" len="med"/>
            <a:tailEnd type="triangle" w="med" len="med"/>
          </a:ln>
        </p:spPr>
      </p:cxnSp>
      <p:cxnSp>
        <p:nvCxnSpPr>
          <p:cNvPr id="51" name="Google Shape;131;g101be71dec7_0_2">
            <a:extLst>
              <a:ext uri="{FF2B5EF4-FFF2-40B4-BE49-F238E27FC236}">
                <a16:creationId xmlns:a16="http://schemas.microsoft.com/office/drawing/2014/main" id="{DD23C449-8E7E-AC43-D9FF-999A064F8428}"/>
              </a:ext>
            </a:extLst>
          </p:cNvPr>
          <p:cNvCxnSpPr>
            <a:cxnSpLocks/>
          </p:cNvCxnSpPr>
          <p:nvPr/>
        </p:nvCxnSpPr>
        <p:spPr>
          <a:xfrm>
            <a:off x="3586441" y="3794533"/>
            <a:ext cx="4844248" cy="439210"/>
          </a:xfrm>
          <a:prstGeom prst="curvedConnector3">
            <a:avLst>
              <a:gd name="adj1" fmla="val 50000"/>
            </a:avLst>
          </a:prstGeom>
          <a:noFill/>
          <a:ln w="76200" cap="flat" cmpd="sng">
            <a:solidFill>
              <a:schemeClr val="bg1">
                <a:lumMod val="85000"/>
              </a:schemeClr>
            </a:solidFill>
            <a:prstDash val="sysDash"/>
            <a:round/>
            <a:headEnd type="none" w="med" len="med"/>
            <a:tailEnd type="triangle" w="med" len="med"/>
          </a:ln>
        </p:spPr>
      </p:cxnSp>
      <p:sp>
        <p:nvSpPr>
          <p:cNvPr id="2" name="Oval 1">
            <a:extLst>
              <a:ext uri="{FF2B5EF4-FFF2-40B4-BE49-F238E27FC236}">
                <a16:creationId xmlns:a16="http://schemas.microsoft.com/office/drawing/2014/main" id="{70611AED-2EAF-364A-5352-63FDB632A293}"/>
              </a:ext>
            </a:extLst>
          </p:cNvPr>
          <p:cNvSpPr/>
          <p:nvPr/>
        </p:nvSpPr>
        <p:spPr>
          <a:xfrm>
            <a:off x="4680265" y="2278649"/>
            <a:ext cx="348750" cy="350539"/>
          </a:xfrm>
          <a:prstGeom prst="ellipse">
            <a:avLst/>
          </a:prstGeom>
          <a:solidFill>
            <a:srgbClr val="8D23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1</a:t>
            </a:r>
          </a:p>
        </p:txBody>
      </p:sp>
      <p:sp>
        <p:nvSpPr>
          <p:cNvPr id="3" name="Oval 2">
            <a:extLst>
              <a:ext uri="{FF2B5EF4-FFF2-40B4-BE49-F238E27FC236}">
                <a16:creationId xmlns:a16="http://schemas.microsoft.com/office/drawing/2014/main" id="{75FCC4E1-18DE-A8F9-0FEC-414D9E8BDEA2}"/>
              </a:ext>
            </a:extLst>
          </p:cNvPr>
          <p:cNvSpPr/>
          <p:nvPr/>
        </p:nvSpPr>
        <p:spPr>
          <a:xfrm>
            <a:off x="8269962" y="3454352"/>
            <a:ext cx="348750" cy="350539"/>
          </a:xfrm>
          <a:prstGeom prst="ellipse">
            <a:avLst/>
          </a:prstGeom>
          <a:solidFill>
            <a:srgbClr val="FEA90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2</a:t>
            </a:r>
          </a:p>
        </p:txBody>
      </p:sp>
      <p:sp>
        <p:nvSpPr>
          <p:cNvPr id="5" name="Oval 4">
            <a:extLst>
              <a:ext uri="{FF2B5EF4-FFF2-40B4-BE49-F238E27FC236}">
                <a16:creationId xmlns:a16="http://schemas.microsoft.com/office/drawing/2014/main" id="{E3ABE83F-8C25-2D8A-ED35-653D18D89340}"/>
              </a:ext>
            </a:extLst>
          </p:cNvPr>
          <p:cNvSpPr/>
          <p:nvPr/>
        </p:nvSpPr>
        <p:spPr>
          <a:xfrm>
            <a:off x="4743813" y="4848639"/>
            <a:ext cx="348750" cy="350539"/>
          </a:xfrm>
          <a:prstGeom prst="ellipse">
            <a:avLst/>
          </a:prstGeom>
          <a:solidFill>
            <a:srgbClr val="1E434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3</a:t>
            </a:r>
          </a:p>
        </p:txBody>
      </p:sp>
      <p:sp>
        <p:nvSpPr>
          <p:cNvPr id="6" name="Oval 5">
            <a:extLst>
              <a:ext uri="{FF2B5EF4-FFF2-40B4-BE49-F238E27FC236}">
                <a16:creationId xmlns:a16="http://schemas.microsoft.com/office/drawing/2014/main" id="{B5445796-CE96-D7E7-09CA-CB3837E56BD4}"/>
              </a:ext>
            </a:extLst>
          </p:cNvPr>
          <p:cNvSpPr/>
          <p:nvPr/>
        </p:nvSpPr>
        <p:spPr>
          <a:xfrm>
            <a:off x="1444926" y="3480151"/>
            <a:ext cx="348750" cy="350539"/>
          </a:xfrm>
          <a:prstGeom prst="ellipse">
            <a:avLst/>
          </a:prstGeom>
          <a:solidFill>
            <a:srgbClr val="307A8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4</a:t>
            </a:r>
          </a:p>
        </p:txBody>
      </p:sp>
    </p:spTree>
    <p:extLst>
      <p:ext uri="{BB962C8B-B14F-4D97-AF65-F5344CB8AC3E}">
        <p14:creationId xmlns:p14="http://schemas.microsoft.com/office/powerpoint/2010/main" val="355881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dissolve">
                                      <p:cBhvr>
                                        <p:cTn id="10" dur="500"/>
                                        <p:tgtEl>
                                          <p:spTgt spid="43"/>
                                        </p:tgtEl>
                                      </p:cBhvr>
                                    </p:animEffect>
                                  </p:childTnLst>
                                </p:cTn>
                              </p:par>
                              <p:par>
                                <p:cTn id="11" presetID="9" presetClass="entr" presetSubtype="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dissolve">
                                      <p:cBhvr>
                                        <p:cTn id="13" dur="500"/>
                                        <p:tgtEl>
                                          <p:spTgt spid="47"/>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ssolve">
                                      <p:cBhvr>
                                        <p:cTn id="18" dur="500"/>
                                        <p:tgtEl>
                                          <p:spTgt spid="3"/>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dissolve">
                                      <p:cBhvr>
                                        <p:cTn id="21" dur="500"/>
                                        <p:tgtEl>
                                          <p:spTgt spid="45"/>
                                        </p:tgtEl>
                                      </p:cBhvr>
                                    </p:animEffect>
                                  </p:childTnLst>
                                </p:cTn>
                              </p:par>
                              <p:par>
                                <p:cTn id="22" presetID="9" presetClass="entr" presetSubtype="0" fill="hold"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dissolve">
                                      <p:cBhvr>
                                        <p:cTn id="24" dur="500"/>
                                        <p:tgtEl>
                                          <p:spTgt spid="48"/>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dissolve">
                                      <p:cBhvr>
                                        <p:cTn id="29" dur="500"/>
                                        <p:tgtEl>
                                          <p:spTgt spid="44"/>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dissolve">
                                      <p:cBhvr>
                                        <p:cTn id="32" dur="500"/>
                                        <p:tgtEl>
                                          <p:spTgt spid="5"/>
                                        </p:tgtEl>
                                      </p:cBhvr>
                                    </p:animEffect>
                                  </p:childTnLst>
                                </p:cTn>
                              </p:par>
                              <p:par>
                                <p:cTn id="33" presetID="9" presetClass="entr" presetSubtype="0" fill="hold" nodeType="with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dissolve">
                                      <p:cBhvr>
                                        <p:cTn id="35" dur="500"/>
                                        <p:tgtEl>
                                          <p:spTgt spid="49"/>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dissolve">
                                      <p:cBhvr>
                                        <p:cTn id="40" dur="500"/>
                                        <p:tgtEl>
                                          <p:spTgt spid="46"/>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dissolve">
                                      <p:cBhvr>
                                        <p:cTn id="43" dur="500"/>
                                        <p:tgtEl>
                                          <p:spTgt spid="6"/>
                                        </p:tgtEl>
                                      </p:cBhvr>
                                    </p:animEffect>
                                  </p:childTnLst>
                                </p:cTn>
                              </p:par>
                              <p:par>
                                <p:cTn id="44" presetID="9" presetClass="entr" presetSubtype="0" fill="hold" nodeType="with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dissolve">
                                      <p:cBhvr>
                                        <p:cTn id="46" dur="500"/>
                                        <p:tgtEl>
                                          <p:spTgt spid="50"/>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nodeType="click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dissolve">
                                      <p:cBhvr>
                                        <p:cTn id="51"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2" grpId="0" animBg="1"/>
      <p:bldP spid="3" grpId="0" animBg="1"/>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80128-490E-E330-E528-3674D4935291}"/>
              </a:ext>
            </a:extLst>
          </p:cNvPr>
          <p:cNvSpPr>
            <a:spLocks noGrp="1"/>
          </p:cNvSpPr>
          <p:nvPr>
            <p:ph type="title"/>
          </p:nvPr>
        </p:nvSpPr>
        <p:spPr/>
        <p:txBody>
          <a:bodyPr/>
          <a:lstStyle/>
          <a:p>
            <a:r>
              <a:rPr lang="en-US" dirty="0">
                <a:solidFill>
                  <a:srgbClr val="1E434C"/>
                </a:solidFill>
              </a:rPr>
              <a:t>What is the Scientific Method?</a:t>
            </a:r>
          </a:p>
        </p:txBody>
      </p:sp>
      <p:sp>
        <p:nvSpPr>
          <p:cNvPr id="4" name="Google Shape;123;g101be71dec7_0_2">
            <a:extLst>
              <a:ext uri="{FF2B5EF4-FFF2-40B4-BE49-F238E27FC236}">
                <a16:creationId xmlns:a16="http://schemas.microsoft.com/office/drawing/2014/main" id="{B6BB573A-2C57-FDED-2090-46EE2F74B43B}"/>
              </a:ext>
            </a:extLst>
          </p:cNvPr>
          <p:cNvSpPr/>
          <p:nvPr/>
        </p:nvSpPr>
        <p:spPr>
          <a:xfrm>
            <a:off x="4870090" y="2465032"/>
            <a:ext cx="1905000" cy="812100"/>
          </a:xfrm>
          <a:prstGeom prst="roundRect">
            <a:avLst>
              <a:gd name="adj" fmla="val 16667"/>
            </a:avLst>
          </a:prstGeom>
          <a:solidFill>
            <a:schemeClr val="lt1"/>
          </a:solidFill>
          <a:ln w="76200" cap="flat" cmpd="sng">
            <a:solidFill>
              <a:srgbClr val="8D230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solidFill>
                  <a:srgbClr val="307A8C"/>
                </a:solidFill>
                <a:latin typeface="Arial" panose="020B0604020202020204" pitchFamily="34" charset="0"/>
                <a:cs typeface="Arial" panose="020B0604020202020204" pitchFamily="34" charset="0"/>
              </a:rPr>
              <a:t>OBSERVATION/</a:t>
            </a:r>
            <a:endParaRPr sz="1600" b="1" dirty="0">
              <a:solidFill>
                <a:srgbClr val="307A8C"/>
              </a:solidFill>
              <a:latin typeface="Arial" panose="020B0604020202020204" pitchFamily="34" charset="0"/>
              <a:cs typeface="Arial" panose="020B0604020202020204" pitchFamily="34" charset="0"/>
            </a:endParaRPr>
          </a:p>
          <a:p>
            <a:pPr marL="0" lvl="0" indent="0" algn="ctr" rtl="0">
              <a:spcBef>
                <a:spcPts val="0"/>
              </a:spcBef>
              <a:spcAft>
                <a:spcPts val="0"/>
              </a:spcAft>
              <a:buNone/>
            </a:pPr>
            <a:r>
              <a:rPr lang="en" sz="1600" b="1" dirty="0">
                <a:solidFill>
                  <a:srgbClr val="307A8C"/>
                </a:solidFill>
                <a:latin typeface="Arial" panose="020B0604020202020204" pitchFamily="34" charset="0"/>
                <a:cs typeface="Arial" panose="020B0604020202020204" pitchFamily="34" charset="0"/>
              </a:rPr>
              <a:t>QUESTION</a:t>
            </a:r>
            <a:endParaRPr sz="1600" b="1" dirty="0">
              <a:solidFill>
                <a:srgbClr val="307A8C"/>
              </a:solidFill>
              <a:latin typeface="Arial" panose="020B0604020202020204" pitchFamily="34" charset="0"/>
              <a:cs typeface="Arial" panose="020B0604020202020204" pitchFamily="34" charset="0"/>
            </a:endParaRPr>
          </a:p>
        </p:txBody>
      </p:sp>
      <p:sp>
        <p:nvSpPr>
          <p:cNvPr id="5" name="Google Shape;124;g101be71dec7_0_2">
            <a:extLst>
              <a:ext uri="{FF2B5EF4-FFF2-40B4-BE49-F238E27FC236}">
                <a16:creationId xmlns:a16="http://schemas.microsoft.com/office/drawing/2014/main" id="{1EE1A000-91BB-3895-260A-EE977F20B23F}"/>
              </a:ext>
            </a:extLst>
          </p:cNvPr>
          <p:cNvSpPr/>
          <p:nvPr/>
        </p:nvSpPr>
        <p:spPr>
          <a:xfrm>
            <a:off x="4870090" y="4956182"/>
            <a:ext cx="1905000" cy="812100"/>
          </a:xfrm>
          <a:prstGeom prst="roundRect">
            <a:avLst>
              <a:gd name="adj" fmla="val 16667"/>
            </a:avLst>
          </a:prstGeom>
          <a:solidFill>
            <a:schemeClr val="lt1"/>
          </a:solidFill>
          <a:ln w="76200" cap="flat" cmpd="sng">
            <a:solidFill>
              <a:srgbClr val="1E434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307A8C"/>
                </a:solidFill>
                <a:latin typeface="Arial" panose="020B0604020202020204" pitchFamily="34" charset="0"/>
                <a:cs typeface="Arial" panose="020B0604020202020204" pitchFamily="34" charset="0"/>
              </a:rPr>
              <a:t>EXPERIMENT</a:t>
            </a:r>
            <a:endParaRPr sz="1600" b="1">
              <a:solidFill>
                <a:srgbClr val="307A8C"/>
              </a:solidFill>
              <a:latin typeface="Arial" panose="020B0604020202020204" pitchFamily="34" charset="0"/>
              <a:cs typeface="Arial" panose="020B0604020202020204" pitchFamily="34" charset="0"/>
            </a:endParaRPr>
          </a:p>
        </p:txBody>
      </p:sp>
      <p:sp>
        <p:nvSpPr>
          <p:cNvPr id="6" name="Google Shape;125;g101be71dec7_0_2">
            <a:extLst>
              <a:ext uri="{FF2B5EF4-FFF2-40B4-BE49-F238E27FC236}">
                <a16:creationId xmlns:a16="http://schemas.microsoft.com/office/drawing/2014/main" id="{69CF19C0-643F-B785-3428-89768BE935A4}"/>
              </a:ext>
            </a:extLst>
          </p:cNvPr>
          <p:cNvSpPr/>
          <p:nvPr/>
        </p:nvSpPr>
        <p:spPr>
          <a:xfrm>
            <a:off x="8444337" y="3649557"/>
            <a:ext cx="1905000" cy="812100"/>
          </a:xfrm>
          <a:prstGeom prst="roundRect">
            <a:avLst>
              <a:gd name="adj" fmla="val 16667"/>
            </a:avLst>
          </a:prstGeom>
          <a:solidFill>
            <a:schemeClr val="lt1"/>
          </a:solidFill>
          <a:ln w="76200" cap="flat" cmpd="sng">
            <a:solidFill>
              <a:srgbClr val="FEA90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solidFill>
                  <a:srgbClr val="307A8C"/>
                </a:solidFill>
                <a:latin typeface="Arial" panose="020B0604020202020204" pitchFamily="34" charset="0"/>
                <a:cs typeface="Arial" panose="020B0604020202020204" pitchFamily="34" charset="0"/>
              </a:rPr>
              <a:t>HYPOTHESIS</a:t>
            </a:r>
            <a:endParaRPr sz="1600" b="1" dirty="0">
              <a:solidFill>
                <a:srgbClr val="307A8C"/>
              </a:solidFill>
              <a:latin typeface="Arial" panose="020B0604020202020204" pitchFamily="34" charset="0"/>
              <a:cs typeface="Arial" panose="020B0604020202020204" pitchFamily="34" charset="0"/>
            </a:endParaRPr>
          </a:p>
        </p:txBody>
      </p:sp>
      <p:sp>
        <p:nvSpPr>
          <p:cNvPr id="7" name="Google Shape;126;g101be71dec7_0_2">
            <a:extLst>
              <a:ext uri="{FF2B5EF4-FFF2-40B4-BE49-F238E27FC236}">
                <a16:creationId xmlns:a16="http://schemas.microsoft.com/office/drawing/2014/main" id="{8BE36932-0428-6B25-3ED9-6A3E696BE4E4}"/>
              </a:ext>
            </a:extLst>
          </p:cNvPr>
          <p:cNvSpPr/>
          <p:nvPr/>
        </p:nvSpPr>
        <p:spPr>
          <a:xfrm>
            <a:off x="1625715" y="3654907"/>
            <a:ext cx="1905000" cy="812100"/>
          </a:xfrm>
          <a:prstGeom prst="roundRect">
            <a:avLst>
              <a:gd name="adj" fmla="val 16667"/>
            </a:avLst>
          </a:prstGeom>
          <a:solidFill>
            <a:schemeClr val="lt1"/>
          </a:solidFill>
          <a:ln w="76200" cap="flat" cmpd="sng">
            <a:solidFill>
              <a:srgbClr val="307A8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307A8C"/>
                </a:solidFill>
                <a:latin typeface="Arial" panose="020B0604020202020204" pitchFamily="34" charset="0"/>
                <a:cs typeface="Arial" panose="020B0604020202020204" pitchFamily="34" charset="0"/>
              </a:rPr>
              <a:t>ANALYZE RESULTS</a:t>
            </a:r>
            <a:endParaRPr sz="1600" b="1">
              <a:solidFill>
                <a:srgbClr val="307A8C"/>
              </a:solidFill>
              <a:latin typeface="Arial" panose="020B0604020202020204" pitchFamily="34" charset="0"/>
              <a:cs typeface="Arial" panose="020B0604020202020204" pitchFamily="34" charset="0"/>
            </a:endParaRPr>
          </a:p>
        </p:txBody>
      </p:sp>
      <p:cxnSp>
        <p:nvCxnSpPr>
          <p:cNvPr id="8" name="Google Shape;127;g101be71dec7_0_2">
            <a:extLst>
              <a:ext uri="{FF2B5EF4-FFF2-40B4-BE49-F238E27FC236}">
                <a16:creationId xmlns:a16="http://schemas.microsoft.com/office/drawing/2014/main" id="{2C7D21B9-C81B-6B5C-A06B-041F71C39524}"/>
              </a:ext>
            </a:extLst>
          </p:cNvPr>
          <p:cNvCxnSpPr>
            <a:stCxn id="4" idx="3"/>
            <a:endCxn id="6" idx="0"/>
          </p:cNvCxnSpPr>
          <p:nvPr/>
        </p:nvCxnSpPr>
        <p:spPr>
          <a:xfrm>
            <a:off x="6775090" y="2871082"/>
            <a:ext cx="2621747" cy="778475"/>
          </a:xfrm>
          <a:prstGeom prst="curvedConnector2">
            <a:avLst/>
          </a:prstGeom>
          <a:noFill/>
          <a:ln w="76200" cap="flat" cmpd="sng">
            <a:solidFill>
              <a:srgbClr val="8D230F"/>
            </a:solidFill>
            <a:prstDash val="solid"/>
            <a:round/>
            <a:headEnd type="none" w="med" len="med"/>
            <a:tailEnd type="triangle" w="med" len="med"/>
          </a:ln>
        </p:spPr>
      </p:cxnSp>
      <p:cxnSp>
        <p:nvCxnSpPr>
          <p:cNvPr id="9" name="Google Shape;128;g101be71dec7_0_2">
            <a:extLst>
              <a:ext uri="{FF2B5EF4-FFF2-40B4-BE49-F238E27FC236}">
                <a16:creationId xmlns:a16="http://schemas.microsoft.com/office/drawing/2014/main" id="{BA8CAD97-5BEC-5B24-BB9C-61407457D424}"/>
              </a:ext>
            </a:extLst>
          </p:cNvPr>
          <p:cNvCxnSpPr>
            <a:stCxn id="6" idx="2"/>
            <a:endCxn id="5" idx="3"/>
          </p:cNvCxnSpPr>
          <p:nvPr/>
        </p:nvCxnSpPr>
        <p:spPr>
          <a:xfrm rot="5400000">
            <a:off x="7635677" y="3601071"/>
            <a:ext cx="900575" cy="2621747"/>
          </a:xfrm>
          <a:prstGeom prst="curvedConnector2">
            <a:avLst/>
          </a:prstGeom>
          <a:noFill/>
          <a:ln w="76200" cap="flat" cmpd="sng">
            <a:solidFill>
              <a:srgbClr val="FEA905"/>
            </a:solidFill>
            <a:prstDash val="solid"/>
            <a:round/>
            <a:headEnd type="none" w="med" len="med"/>
            <a:tailEnd type="triangle" w="med" len="med"/>
          </a:ln>
        </p:spPr>
      </p:cxnSp>
      <p:cxnSp>
        <p:nvCxnSpPr>
          <p:cNvPr id="10" name="Google Shape;129;g101be71dec7_0_2">
            <a:extLst>
              <a:ext uri="{FF2B5EF4-FFF2-40B4-BE49-F238E27FC236}">
                <a16:creationId xmlns:a16="http://schemas.microsoft.com/office/drawing/2014/main" id="{B7F618AA-28D1-4CA0-4A64-D2723CB67B10}"/>
              </a:ext>
            </a:extLst>
          </p:cNvPr>
          <p:cNvCxnSpPr>
            <a:stCxn id="5" idx="1"/>
            <a:endCxn id="7" idx="2"/>
          </p:cNvCxnSpPr>
          <p:nvPr/>
        </p:nvCxnSpPr>
        <p:spPr>
          <a:xfrm rot="10800000">
            <a:off x="2578216" y="4467008"/>
            <a:ext cx="2291875" cy="895225"/>
          </a:xfrm>
          <a:prstGeom prst="curvedConnector2">
            <a:avLst/>
          </a:prstGeom>
          <a:noFill/>
          <a:ln w="76200" cap="flat" cmpd="sng">
            <a:solidFill>
              <a:srgbClr val="1E434C"/>
            </a:solidFill>
            <a:prstDash val="solid"/>
            <a:round/>
            <a:headEnd type="none" w="med" len="med"/>
            <a:tailEnd type="triangle" w="med" len="med"/>
          </a:ln>
        </p:spPr>
      </p:cxnSp>
      <p:cxnSp>
        <p:nvCxnSpPr>
          <p:cNvPr id="11" name="Google Shape;130;g101be71dec7_0_2">
            <a:extLst>
              <a:ext uri="{FF2B5EF4-FFF2-40B4-BE49-F238E27FC236}">
                <a16:creationId xmlns:a16="http://schemas.microsoft.com/office/drawing/2014/main" id="{1B300A05-D307-15AA-D434-237A71814363}"/>
              </a:ext>
            </a:extLst>
          </p:cNvPr>
          <p:cNvCxnSpPr>
            <a:cxnSpLocks/>
            <a:stCxn id="7" idx="0"/>
            <a:endCxn id="4" idx="1"/>
          </p:cNvCxnSpPr>
          <p:nvPr/>
        </p:nvCxnSpPr>
        <p:spPr>
          <a:xfrm rot="5400000" flipH="1" flipV="1">
            <a:off x="3332240" y="2117058"/>
            <a:ext cx="783825" cy="2291875"/>
          </a:xfrm>
          <a:prstGeom prst="curvedConnector2">
            <a:avLst/>
          </a:prstGeom>
          <a:noFill/>
          <a:ln w="76200" cap="flat" cmpd="sng">
            <a:solidFill>
              <a:srgbClr val="307A8C"/>
            </a:solidFill>
            <a:prstDash val="solid"/>
            <a:round/>
            <a:headEnd type="none" w="med" len="med"/>
            <a:tailEnd type="triangle" w="med" len="med"/>
          </a:ln>
        </p:spPr>
      </p:cxnSp>
      <p:sp>
        <p:nvSpPr>
          <p:cNvPr id="17" name="Rectangle 16">
            <a:extLst>
              <a:ext uri="{FF2B5EF4-FFF2-40B4-BE49-F238E27FC236}">
                <a16:creationId xmlns:a16="http://schemas.microsoft.com/office/drawing/2014/main" id="{57EC8B9A-0C70-AB97-839C-68388279CF89}"/>
              </a:ext>
            </a:extLst>
          </p:cNvPr>
          <p:cNvSpPr/>
          <p:nvPr/>
        </p:nvSpPr>
        <p:spPr>
          <a:xfrm>
            <a:off x="1423516" y="1948095"/>
            <a:ext cx="9344968" cy="4215023"/>
          </a:xfrm>
          <a:prstGeom prst="rect">
            <a:avLst/>
          </a:prstGeom>
          <a:solidFill>
            <a:schemeClr val="bg1">
              <a:alpha val="7533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Google Shape;131;g101be71dec7_0_2">
            <a:extLst>
              <a:ext uri="{FF2B5EF4-FFF2-40B4-BE49-F238E27FC236}">
                <a16:creationId xmlns:a16="http://schemas.microsoft.com/office/drawing/2014/main" id="{D5AB7B08-D60E-97A1-C1C7-212C2545BE3D}"/>
              </a:ext>
            </a:extLst>
          </p:cNvPr>
          <p:cNvCxnSpPr/>
          <p:nvPr/>
        </p:nvCxnSpPr>
        <p:spPr>
          <a:xfrm>
            <a:off x="4620165" y="3778011"/>
            <a:ext cx="2330100" cy="564900"/>
          </a:xfrm>
          <a:prstGeom prst="curvedConnector3">
            <a:avLst>
              <a:gd name="adj1" fmla="val 41806"/>
            </a:avLst>
          </a:prstGeom>
          <a:noFill/>
          <a:ln w="76200" cap="flat" cmpd="sng">
            <a:solidFill>
              <a:schemeClr val="bg1">
                <a:lumMod val="85000"/>
              </a:schemeClr>
            </a:solidFill>
            <a:prstDash val="sysDash"/>
            <a:round/>
            <a:headEnd type="none" w="med" len="med"/>
            <a:tailEnd type="triangle" w="med" len="med"/>
          </a:ln>
        </p:spPr>
      </p:cxnSp>
      <p:sp>
        <p:nvSpPr>
          <p:cNvPr id="3" name="Google Shape;123;g101be71dec7_0_2">
            <a:extLst>
              <a:ext uri="{FF2B5EF4-FFF2-40B4-BE49-F238E27FC236}">
                <a16:creationId xmlns:a16="http://schemas.microsoft.com/office/drawing/2014/main" id="{CB9E3648-629C-30FE-E34A-1EA6629E01AF}"/>
              </a:ext>
            </a:extLst>
          </p:cNvPr>
          <p:cNvSpPr/>
          <p:nvPr/>
        </p:nvSpPr>
        <p:spPr>
          <a:xfrm>
            <a:off x="4439842" y="3588072"/>
            <a:ext cx="2982770" cy="895200"/>
          </a:xfrm>
          <a:prstGeom prst="roundRect">
            <a:avLst>
              <a:gd name="adj" fmla="val 16667"/>
            </a:avLst>
          </a:prstGeom>
          <a:solidFill>
            <a:schemeClr val="lt1"/>
          </a:solidFill>
          <a:ln w="76200" cap="flat" cmpd="sng">
            <a:solidFill>
              <a:srgbClr val="FEA905"/>
            </a:solidFill>
            <a:prstDash val="solid"/>
            <a:round/>
            <a:headEnd type="none" w="sm" len="sm"/>
            <a:tailEnd type="none" w="sm" len="sm"/>
          </a:ln>
        </p:spPr>
        <p:txBody>
          <a:bodyPr spcFirstLastPara="1" wrap="square" lIns="91425" tIns="91425" rIns="91425" bIns="91425" anchor="ctr" anchorCtr="0">
            <a:noAutofit/>
          </a:bodyPr>
          <a:lstStyle/>
          <a:p>
            <a:pPr lvl="0" algn="ctr">
              <a:buSzPts val="1300"/>
            </a:pPr>
            <a:r>
              <a:rPr lang="en-US" sz="1600" b="1" dirty="0">
                <a:solidFill>
                  <a:srgbClr val="307A8C"/>
                </a:solidFill>
                <a:sym typeface="EB Garamond"/>
              </a:rPr>
              <a:t>An educated, testable guess to answer your question</a:t>
            </a:r>
          </a:p>
        </p:txBody>
      </p:sp>
      <p:sp>
        <p:nvSpPr>
          <p:cNvPr id="12" name="Google Shape;125;g101be71dec7_0_2">
            <a:extLst>
              <a:ext uri="{FF2B5EF4-FFF2-40B4-BE49-F238E27FC236}">
                <a16:creationId xmlns:a16="http://schemas.microsoft.com/office/drawing/2014/main" id="{C859FC08-A987-E883-5EDA-6F6555D1C41C}"/>
              </a:ext>
            </a:extLst>
          </p:cNvPr>
          <p:cNvSpPr/>
          <p:nvPr/>
        </p:nvSpPr>
        <p:spPr>
          <a:xfrm>
            <a:off x="8444337" y="3629622"/>
            <a:ext cx="1905000" cy="812100"/>
          </a:xfrm>
          <a:prstGeom prst="roundRect">
            <a:avLst>
              <a:gd name="adj" fmla="val 16667"/>
            </a:avLst>
          </a:prstGeom>
          <a:solidFill>
            <a:schemeClr val="lt1"/>
          </a:solidFill>
          <a:ln w="76200" cap="flat" cmpd="sng">
            <a:solidFill>
              <a:srgbClr val="FEA90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solidFill>
                  <a:srgbClr val="307A8C"/>
                </a:solidFill>
              </a:rPr>
              <a:t>HYPOTHESIS</a:t>
            </a:r>
            <a:endParaRPr sz="1600" b="1" dirty="0">
              <a:solidFill>
                <a:srgbClr val="307A8C"/>
              </a:solidFill>
            </a:endParaRPr>
          </a:p>
        </p:txBody>
      </p:sp>
      <p:sp>
        <p:nvSpPr>
          <p:cNvPr id="18" name="Oval 17">
            <a:extLst>
              <a:ext uri="{FF2B5EF4-FFF2-40B4-BE49-F238E27FC236}">
                <a16:creationId xmlns:a16="http://schemas.microsoft.com/office/drawing/2014/main" id="{E08E8B8F-2585-0D33-1FD9-39AC66D469D6}"/>
              </a:ext>
            </a:extLst>
          </p:cNvPr>
          <p:cNvSpPr/>
          <p:nvPr/>
        </p:nvSpPr>
        <p:spPr>
          <a:xfrm>
            <a:off x="8269962" y="3454352"/>
            <a:ext cx="348750" cy="350539"/>
          </a:xfrm>
          <a:prstGeom prst="ellipse">
            <a:avLst/>
          </a:prstGeom>
          <a:solidFill>
            <a:srgbClr val="FEA90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2</a:t>
            </a:r>
          </a:p>
        </p:txBody>
      </p:sp>
    </p:spTree>
    <p:extLst>
      <p:ext uri="{BB962C8B-B14F-4D97-AF65-F5344CB8AC3E}">
        <p14:creationId xmlns:p14="http://schemas.microsoft.com/office/powerpoint/2010/main" val="3061596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30B0D-75B3-87C6-1565-6C5230DA0C76}"/>
              </a:ext>
            </a:extLst>
          </p:cNvPr>
          <p:cNvSpPr>
            <a:spLocks noGrp="1"/>
          </p:cNvSpPr>
          <p:nvPr>
            <p:ph type="title"/>
          </p:nvPr>
        </p:nvSpPr>
        <p:spPr/>
        <p:txBody>
          <a:bodyPr>
            <a:normAutofit fontScale="90000"/>
          </a:bodyPr>
          <a:lstStyle/>
          <a:p>
            <a:r>
              <a:rPr lang="en-US" dirty="0">
                <a:solidFill>
                  <a:srgbClr val="1E434C"/>
                </a:solidFill>
              </a:rPr>
              <a:t>WHAT ARE WE LEARNING TODAY????</a:t>
            </a:r>
          </a:p>
        </p:txBody>
      </p:sp>
      <p:sp>
        <p:nvSpPr>
          <p:cNvPr id="3" name="Content Placeholder 2">
            <a:extLst>
              <a:ext uri="{FF2B5EF4-FFF2-40B4-BE49-F238E27FC236}">
                <a16:creationId xmlns:a16="http://schemas.microsoft.com/office/drawing/2014/main" id="{E18D228E-EAF6-0B56-A2A8-E04F4D381D31}"/>
              </a:ext>
            </a:extLst>
          </p:cNvPr>
          <p:cNvSpPr>
            <a:spLocks noGrp="1"/>
          </p:cNvSpPr>
          <p:nvPr>
            <p:ph idx="1"/>
          </p:nvPr>
        </p:nvSpPr>
        <p:spPr/>
        <p:txBody>
          <a:bodyPr>
            <a:normAutofit/>
          </a:bodyPr>
          <a:lstStyle/>
          <a:p>
            <a:pPr marL="0" indent="0" algn="ctr">
              <a:buNone/>
            </a:pPr>
            <a:r>
              <a:rPr lang="en-US" sz="3600" b="1" dirty="0">
                <a:solidFill>
                  <a:srgbClr val="307A8C"/>
                </a:solidFill>
              </a:rPr>
              <a:t>WE ARE LEARNING HOW TO DEVELOP OUR HYPOTHESIS</a:t>
            </a:r>
          </a:p>
          <a:p>
            <a:pPr marL="0" indent="0" algn="ctr">
              <a:buNone/>
            </a:pPr>
            <a:endParaRPr lang="en-US" sz="3600" b="1" dirty="0">
              <a:solidFill>
                <a:srgbClr val="307A8C"/>
              </a:solidFill>
            </a:endParaRPr>
          </a:p>
          <a:p>
            <a:pPr marL="0" indent="0" algn="ctr">
              <a:buNone/>
            </a:pPr>
            <a:r>
              <a:rPr lang="en-US" sz="3600" b="1" dirty="0">
                <a:solidFill>
                  <a:srgbClr val="307A8C"/>
                </a:solidFill>
              </a:rPr>
              <a:t>STEP 1: HAVE A SPECIFIC QUESTION</a:t>
            </a:r>
          </a:p>
          <a:p>
            <a:pPr marL="0" indent="0" algn="ctr">
              <a:buNone/>
            </a:pPr>
            <a:endParaRPr lang="en-US" sz="3600" b="1" dirty="0">
              <a:solidFill>
                <a:srgbClr val="307A8C"/>
              </a:solidFill>
            </a:endParaRPr>
          </a:p>
          <a:p>
            <a:pPr marL="0" indent="0" algn="ctr">
              <a:buNone/>
            </a:pPr>
            <a:r>
              <a:rPr lang="en-US" sz="3600" b="1" dirty="0">
                <a:solidFill>
                  <a:srgbClr val="307A8C"/>
                </a:solidFill>
              </a:rPr>
              <a:t>STEP 2: DEVELOP A EDUCATED GUESS THAT CAN BE TESTED</a:t>
            </a:r>
          </a:p>
        </p:txBody>
      </p:sp>
    </p:spTree>
    <p:extLst>
      <p:ext uri="{BB962C8B-B14F-4D97-AF65-F5344CB8AC3E}">
        <p14:creationId xmlns:p14="http://schemas.microsoft.com/office/powerpoint/2010/main" val="32901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1FC35-915A-24F1-A9B9-8F79DA631B3A}"/>
              </a:ext>
            </a:extLst>
          </p:cNvPr>
          <p:cNvSpPr>
            <a:spLocks noGrp="1"/>
          </p:cNvSpPr>
          <p:nvPr>
            <p:ph type="title"/>
          </p:nvPr>
        </p:nvSpPr>
        <p:spPr/>
        <p:txBody>
          <a:bodyPr/>
          <a:lstStyle/>
          <a:p>
            <a:r>
              <a:rPr lang="en-US" dirty="0">
                <a:solidFill>
                  <a:srgbClr val="1E434C"/>
                </a:solidFill>
              </a:rPr>
              <a:t>CONCEPT REVIEW</a:t>
            </a:r>
          </a:p>
        </p:txBody>
      </p:sp>
      <p:sp>
        <p:nvSpPr>
          <p:cNvPr id="4" name="Google Shape;153;p26">
            <a:extLst>
              <a:ext uri="{FF2B5EF4-FFF2-40B4-BE49-F238E27FC236}">
                <a16:creationId xmlns:a16="http://schemas.microsoft.com/office/drawing/2014/main" id="{D2E00BAC-AB70-8DF8-BC65-C42DCDD509DD}"/>
              </a:ext>
            </a:extLst>
          </p:cNvPr>
          <p:cNvSpPr txBox="1"/>
          <p:nvPr/>
        </p:nvSpPr>
        <p:spPr>
          <a:xfrm>
            <a:off x="2133599" y="1464300"/>
            <a:ext cx="8262258" cy="702600"/>
          </a:xfrm>
          <a:prstGeom prst="rect">
            <a:avLst/>
          </a:prstGeom>
          <a:noFill/>
          <a:ln>
            <a:noFill/>
          </a:ln>
        </p:spPr>
        <p:txBody>
          <a:bodyPr spcFirstLastPara="1" wrap="square" lIns="91425" tIns="91425" rIns="91425" bIns="91425" anchor="ctr" anchorCtr="0">
            <a:noAutofit/>
          </a:bodyPr>
          <a:lstStyle/>
          <a:p>
            <a:pPr lvl="0" algn="ctr">
              <a:buClr>
                <a:schemeClr val="accent1"/>
              </a:buClr>
              <a:buSzPts val="2000"/>
            </a:pPr>
            <a:r>
              <a:rPr lang="en-US" sz="2400" b="1" dirty="0">
                <a:solidFill>
                  <a:srgbClr val="307A8C"/>
                </a:solidFill>
                <a:latin typeface="Arial" panose="020B0604020202020204" pitchFamily="34" charset="0"/>
                <a:ea typeface="Short Stack"/>
                <a:cs typeface="Arial" panose="020B0604020202020204" pitchFamily="34" charset="0"/>
                <a:sym typeface="Short Stack"/>
              </a:rPr>
              <a:t>What makes a good hypothesis? What are the rules?</a:t>
            </a:r>
            <a:endParaRPr lang="en-US" sz="2400" b="1" dirty="0">
              <a:solidFill>
                <a:srgbClr val="307A8C"/>
              </a:solidFill>
              <a:latin typeface="Arial" panose="020B0604020202020204" pitchFamily="34" charset="0"/>
              <a:cs typeface="Arial" panose="020B0604020202020204" pitchFamily="34" charset="0"/>
            </a:endParaRPr>
          </a:p>
        </p:txBody>
      </p:sp>
      <p:sp>
        <p:nvSpPr>
          <p:cNvPr id="13" name="Google Shape;468;p66">
            <a:extLst>
              <a:ext uri="{FF2B5EF4-FFF2-40B4-BE49-F238E27FC236}">
                <a16:creationId xmlns:a16="http://schemas.microsoft.com/office/drawing/2014/main" id="{28CFD903-B8E4-CED7-8EC9-4E45C72B2AF5}"/>
              </a:ext>
            </a:extLst>
          </p:cNvPr>
          <p:cNvSpPr txBox="1"/>
          <p:nvPr/>
        </p:nvSpPr>
        <p:spPr>
          <a:xfrm>
            <a:off x="4645797" y="5019683"/>
            <a:ext cx="2900404" cy="623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accent1"/>
              </a:buClr>
              <a:buSzPts val="2000"/>
              <a:buFont typeface="Roboto Slab"/>
              <a:buNone/>
            </a:pPr>
            <a:r>
              <a:rPr lang="en" sz="2000" b="1" i="0" u="none" strike="noStrike" cap="none" dirty="0">
                <a:solidFill>
                  <a:srgbClr val="8D230F"/>
                </a:solidFill>
                <a:latin typeface="Arial" panose="020B0604020202020204" pitchFamily="34" charset="0"/>
                <a:ea typeface="Short Stack"/>
                <a:cs typeface="Arial" panose="020B0604020202020204" pitchFamily="34" charset="0"/>
                <a:sym typeface="Short Stack"/>
              </a:rPr>
              <a:t>Needs to be addressing a very specific idea or topic</a:t>
            </a:r>
            <a:endParaRPr sz="2000" b="1" dirty="0">
              <a:solidFill>
                <a:srgbClr val="8D230F"/>
              </a:solidFill>
              <a:latin typeface="Arial" panose="020B0604020202020204" pitchFamily="34" charset="0"/>
              <a:cs typeface="Arial" panose="020B0604020202020204" pitchFamily="34" charset="0"/>
            </a:endParaRPr>
          </a:p>
        </p:txBody>
      </p:sp>
      <p:pic>
        <p:nvPicPr>
          <p:cNvPr id="14" name="Google Shape;469;p66" descr="Be-specific | PEP Estimating Solutions">
            <a:extLst>
              <a:ext uri="{FF2B5EF4-FFF2-40B4-BE49-F238E27FC236}">
                <a16:creationId xmlns:a16="http://schemas.microsoft.com/office/drawing/2014/main" id="{1992A567-6F8E-E694-6430-0360C7CD7825}"/>
              </a:ext>
            </a:extLst>
          </p:cNvPr>
          <p:cNvPicPr preferRelativeResize="0"/>
          <p:nvPr/>
        </p:nvPicPr>
        <p:blipFill rotWithShape="1">
          <a:blip r:embed="rId3">
            <a:alphaModFix/>
          </a:blip>
          <a:srcRect/>
          <a:stretch/>
        </p:blipFill>
        <p:spPr>
          <a:xfrm>
            <a:off x="5067700" y="2512516"/>
            <a:ext cx="2056599" cy="2032975"/>
          </a:xfrm>
          <a:prstGeom prst="rect">
            <a:avLst/>
          </a:prstGeom>
          <a:noFill/>
          <a:ln>
            <a:noFill/>
          </a:ln>
        </p:spPr>
      </p:pic>
      <p:pic>
        <p:nvPicPr>
          <p:cNvPr id="15" name="Google Shape;470;p66" descr="High school education cartoon Royalty Free Vector Image">
            <a:extLst>
              <a:ext uri="{FF2B5EF4-FFF2-40B4-BE49-F238E27FC236}">
                <a16:creationId xmlns:a16="http://schemas.microsoft.com/office/drawing/2014/main" id="{7A19C598-5299-D52C-DE19-8D986B271425}"/>
              </a:ext>
            </a:extLst>
          </p:cNvPr>
          <p:cNvPicPr preferRelativeResize="0"/>
          <p:nvPr/>
        </p:nvPicPr>
        <p:blipFill rotWithShape="1">
          <a:blip r:embed="rId4">
            <a:alphaModFix/>
          </a:blip>
          <a:srcRect b="8508"/>
          <a:stretch/>
        </p:blipFill>
        <p:spPr>
          <a:xfrm>
            <a:off x="1310717" y="2568056"/>
            <a:ext cx="2072294" cy="1972532"/>
          </a:xfrm>
          <a:prstGeom prst="rect">
            <a:avLst/>
          </a:prstGeom>
          <a:noFill/>
          <a:ln>
            <a:noFill/>
          </a:ln>
        </p:spPr>
      </p:pic>
      <p:pic>
        <p:nvPicPr>
          <p:cNvPr id="16" name="Google Shape;471;p66" descr="Cartoon girl doing chemical experiment Royalty Free Vector">
            <a:extLst>
              <a:ext uri="{FF2B5EF4-FFF2-40B4-BE49-F238E27FC236}">
                <a16:creationId xmlns:a16="http://schemas.microsoft.com/office/drawing/2014/main" id="{338E099A-7C0E-5017-C6BC-01B8CCBBB878}"/>
              </a:ext>
            </a:extLst>
          </p:cNvPr>
          <p:cNvPicPr preferRelativeResize="0"/>
          <p:nvPr/>
        </p:nvPicPr>
        <p:blipFill rotWithShape="1">
          <a:blip r:embed="rId5">
            <a:alphaModFix/>
          </a:blip>
          <a:srcRect b="7655"/>
          <a:stretch/>
        </p:blipFill>
        <p:spPr>
          <a:xfrm>
            <a:off x="9030104" y="2585434"/>
            <a:ext cx="1891400" cy="1851203"/>
          </a:xfrm>
          <a:prstGeom prst="rect">
            <a:avLst/>
          </a:prstGeom>
          <a:noFill/>
          <a:ln>
            <a:noFill/>
          </a:ln>
        </p:spPr>
      </p:pic>
      <p:sp>
        <p:nvSpPr>
          <p:cNvPr id="17" name="Google Shape;472;p66">
            <a:extLst>
              <a:ext uri="{FF2B5EF4-FFF2-40B4-BE49-F238E27FC236}">
                <a16:creationId xmlns:a16="http://schemas.microsoft.com/office/drawing/2014/main" id="{37EA6B2F-9C7E-F1AD-7B9D-7C15AC55D43D}"/>
              </a:ext>
            </a:extLst>
          </p:cNvPr>
          <p:cNvSpPr txBox="1"/>
          <p:nvPr/>
        </p:nvSpPr>
        <p:spPr>
          <a:xfrm>
            <a:off x="796738" y="5082000"/>
            <a:ext cx="3100251" cy="623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accent1"/>
              </a:buClr>
              <a:buSzPts val="2000"/>
              <a:buFont typeface="Roboto Slab"/>
              <a:buNone/>
            </a:pPr>
            <a:r>
              <a:rPr lang="en" sz="2000" b="1" i="0" u="none" strike="noStrike" cap="none" dirty="0">
                <a:solidFill>
                  <a:srgbClr val="8D230F"/>
                </a:solidFill>
                <a:latin typeface="Arial" panose="020B0604020202020204" pitchFamily="34" charset="0"/>
                <a:ea typeface="Short Stack"/>
                <a:cs typeface="Arial" panose="020B0604020202020204" pitchFamily="34" charset="0"/>
                <a:sym typeface="Short Stack"/>
              </a:rPr>
              <a:t>Needs to be educated from thorough background research</a:t>
            </a:r>
            <a:endParaRPr sz="2000" b="1" dirty="0">
              <a:solidFill>
                <a:srgbClr val="8D230F"/>
              </a:solidFill>
              <a:latin typeface="Arial" panose="020B0604020202020204" pitchFamily="34" charset="0"/>
              <a:cs typeface="Arial" panose="020B0604020202020204" pitchFamily="34" charset="0"/>
            </a:endParaRPr>
          </a:p>
        </p:txBody>
      </p:sp>
      <p:sp>
        <p:nvSpPr>
          <p:cNvPr id="18" name="Google Shape;473;p66">
            <a:extLst>
              <a:ext uri="{FF2B5EF4-FFF2-40B4-BE49-F238E27FC236}">
                <a16:creationId xmlns:a16="http://schemas.microsoft.com/office/drawing/2014/main" id="{89982351-5CEC-9175-D15F-256EF56E47A0}"/>
              </a:ext>
            </a:extLst>
          </p:cNvPr>
          <p:cNvSpPr txBox="1"/>
          <p:nvPr/>
        </p:nvSpPr>
        <p:spPr>
          <a:xfrm>
            <a:off x="8808990" y="5019683"/>
            <a:ext cx="2636700" cy="623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accent1"/>
              </a:buClr>
              <a:buSzPts val="2000"/>
              <a:buFont typeface="Roboto Slab"/>
              <a:buNone/>
            </a:pPr>
            <a:r>
              <a:rPr lang="en" sz="2000" b="1" i="0" u="none" strike="noStrike" cap="none" dirty="0">
                <a:solidFill>
                  <a:srgbClr val="8D230F"/>
                </a:solidFill>
                <a:latin typeface="Arial" panose="020B0604020202020204" pitchFamily="34" charset="0"/>
                <a:ea typeface="Short Stack"/>
                <a:cs typeface="Arial" panose="020B0604020202020204" pitchFamily="34" charset="0"/>
                <a:sym typeface="Short Stack"/>
              </a:rPr>
              <a:t>Needs to be testable using an experiment</a:t>
            </a:r>
            <a:endParaRPr sz="2000" b="1" dirty="0">
              <a:solidFill>
                <a:srgbClr val="8D230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047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dissolve">
                                      <p:cBhvr>
                                        <p:cTn id="15" dur="500"/>
                                        <p:tgtEl>
                                          <p:spTgt spid="13"/>
                                        </p:tgtEl>
                                      </p:cBhvr>
                                    </p:animEffect>
                                  </p:childTnLst>
                                </p:cTn>
                              </p:par>
                              <p:par>
                                <p:cTn id="16" presetID="9"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dissolv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dissolve">
                                      <p:cBhvr>
                                        <p:cTn id="23" dur="500"/>
                                        <p:tgtEl>
                                          <p:spTgt spid="16"/>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dissolve">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0D3BB-D52D-E2D1-D4F5-3CC3F832730E}"/>
              </a:ext>
            </a:extLst>
          </p:cNvPr>
          <p:cNvSpPr>
            <a:spLocks noGrp="1"/>
          </p:cNvSpPr>
          <p:nvPr>
            <p:ph type="title"/>
          </p:nvPr>
        </p:nvSpPr>
        <p:spPr/>
        <p:txBody>
          <a:bodyPr>
            <a:normAutofit fontScale="90000"/>
          </a:bodyPr>
          <a:lstStyle/>
          <a:p>
            <a:r>
              <a:rPr lang="en-US" dirty="0">
                <a:solidFill>
                  <a:srgbClr val="1E434C"/>
                </a:solidFill>
              </a:rPr>
              <a:t>HOW DO YOU WRITE A HYPOTHESIS</a:t>
            </a:r>
          </a:p>
        </p:txBody>
      </p:sp>
      <p:sp>
        <p:nvSpPr>
          <p:cNvPr id="12" name="Google Shape;153;p26">
            <a:extLst>
              <a:ext uri="{FF2B5EF4-FFF2-40B4-BE49-F238E27FC236}">
                <a16:creationId xmlns:a16="http://schemas.microsoft.com/office/drawing/2014/main" id="{5597E5C2-18DE-8D70-8CAD-CE304D3A6D70}"/>
              </a:ext>
            </a:extLst>
          </p:cNvPr>
          <p:cNvSpPr txBox="1"/>
          <p:nvPr/>
        </p:nvSpPr>
        <p:spPr>
          <a:xfrm>
            <a:off x="2198914" y="2726400"/>
            <a:ext cx="8262258" cy="702600"/>
          </a:xfrm>
          <a:prstGeom prst="rect">
            <a:avLst/>
          </a:prstGeom>
          <a:noFill/>
          <a:ln>
            <a:noFill/>
          </a:ln>
        </p:spPr>
        <p:txBody>
          <a:bodyPr spcFirstLastPara="1" wrap="square" lIns="91425" tIns="91425" rIns="91425" bIns="91425" anchor="ctr" anchorCtr="0">
            <a:noAutofit/>
          </a:bodyPr>
          <a:lstStyle/>
          <a:p>
            <a:pPr lvl="0" algn="ctr">
              <a:buClr>
                <a:schemeClr val="accent1"/>
              </a:buClr>
              <a:buSzPts val="2000"/>
            </a:pPr>
            <a:r>
              <a:rPr lang="en-US" sz="2400" b="1" dirty="0">
                <a:solidFill>
                  <a:srgbClr val="8D230F"/>
                </a:solidFill>
                <a:latin typeface="Arial" panose="020B0604020202020204" pitchFamily="34" charset="0"/>
                <a:ea typeface="Short Stack"/>
                <a:cs typeface="Arial" panose="020B0604020202020204" pitchFamily="34" charset="0"/>
                <a:sym typeface="Short Stack"/>
              </a:rPr>
              <a:t>A HYPOTHESIS HAS TWO PARTS</a:t>
            </a:r>
          </a:p>
          <a:p>
            <a:pPr lvl="0" algn="ctr">
              <a:buClr>
                <a:schemeClr val="accent1"/>
              </a:buClr>
              <a:buSzPts val="2000"/>
            </a:pPr>
            <a:endParaRPr lang="en-US" sz="2400" b="1" dirty="0">
              <a:solidFill>
                <a:srgbClr val="307A8C"/>
              </a:solidFill>
              <a:latin typeface="Arial" panose="020B0604020202020204" pitchFamily="34" charset="0"/>
              <a:cs typeface="Arial" panose="020B0604020202020204" pitchFamily="34" charset="0"/>
              <a:sym typeface="Short Stack"/>
            </a:endParaRPr>
          </a:p>
          <a:p>
            <a:pPr lvl="0" algn="ctr">
              <a:buClr>
                <a:schemeClr val="accent1"/>
              </a:buClr>
              <a:buSzPts val="2000"/>
            </a:pPr>
            <a:r>
              <a:rPr lang="en-US" sz="2400" b="1" dirty="0">
                <a:solidFill>
                  <a:srgbClr val="FEA905"/>
                </a:solidFill>
                <a:latin typeface="Arial" panose="020B0604020202020204" pitchFamily="34" charset="0"/>
                <a:cs typeface="Arial" panose="020B0604020202020204" pitchFamily="34" charset="0"/>
                <a:sym typeface="Short Stack"/>
              </a:rPr>
              <a:t>PART 1: IF STATEMENT</a:t>
            </a:r>
            <a:r>
              <a:rPr lang="en-US" sz="2400" b="1" dirty="0">
                <a:solidFill>
                  <a:srgbClr val="FEA905"/>
                </a:solidFill>
                <a:latin typeface="Arial" panose="020B0604020202020204" pitchFamily="34" charset="0"/>
                <a:cs typeface="Arial" panose="020B0604020202020204" pitchFamily="34" charset="0"/>
                <a:sym typeface="Wingdings" pitchFamily="2" charset="2"/>
              </a:rPr>
              <a:t> what is the specific observation you are interested in</a:t>
            </a:r>
          </a:p>
          <a:p>
            <a:pPr lvl="0" algn="ctr">
              <a:buClr>
                <a:schemeClr val="accent1"/>
              </a:buClr>
              <a:buSzPts val="2000"/>
            </a:pPr>
            <a:endParaRPr lang="en-US" sz="2400" b="1" dirty="0">
              <a:solidFill>
                <a:srgbClr val="307A8C"/>
              </a:solidFill>
              <a:latin typeface="Arial" panose="020B0604020202020204" pitchFamily="34" charset="0"/>
              <a:cs typeface="Arial" panose="020B0604020202020204" pitchFamily="34" charset="0"/>
              <a:sym typeface="Wingdings" pitchFamily="2" charset="2"/>
            </a:endParaRPr>
          </a:p>
          <a:p>
            <a:pPr lvl="0" algn="ctr">
              <a:buClr>
                <a:schemeClr val="accent1"/>
              </a:buClr>
              <a:buSzPts val="2000"/>
            </a:pPr>
            <a:r>
              <a:rPr lang="en-US" sz="2400" b="1" dirty="0">
                <a:solidFill>
                  <a:srgbClr val="307A8C"/>
                </a:solidFill>
                <a:latin typeface="Arial" panose="020B0604020202020204" pitchFamily="34" charset="0"/>
                <a:cs typeface="Arial" panose="020B0604020202020204" pitchFamily="34" charset="0"/>
                <a:sym typeface="Wingdings" pitchFamily="2" charset="2"/>
              </a:rPr>
              <a:t>PART 2: THEN STATEMENT what is your guess as to what causes the observation to happen</a:t>
            </a:r>
            <a:endParaRPr lang="en-US" sz="2400" b="1" dirty="0">
              <a:solidFill>
                <a:srgbClr val="307A8C"/>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46142FDB-5426-961E-1F9C-0DF7F053B1B0}"/>
              </a:ext>
            </a:extLst>
          </p:cNvPr>
          <p:cNvSpPr txBox="1"/>
          <p:nvPr/>
        </p:nvSpPr>
        <p:spPr>
          <a:xfrm>
            <a:off x="1170214" y="4931620"/>
            <a:ext cx="10319657" cy="523220"/>
          </a:xfrm>
          <a:prstGeom prst="rect">
            <a:avLst/>
          </a:prstGeom>
          <a:noFill/>
        </p:spPr>
        <p:txBody>
          <a:bodyPr wrap="square">
            <a:spAutoFit/>
          </a:bodyPr>
          <a:lstStyle/>
          <a:p>
            <a:pPr marL="0" lvl="0" indent="0" algn="ctr" rtl="0">
              <a:spcBef>
                <a:spcPts val="0"/>
              </a:spcBef>
              <a:spcAft>
                <a:spcPts val="0"/>
              </a:spcAft>
              <a:buNone/>
            </a:pPr>
            <a:r>
              <a:rPr lang="en-US" sz="2800" b="1" dirty="0">
                <a:solidFill>
                  <a:srgbClr val="8D230F"/>
                </a:solidFill>
                <a:latin typeface="Arial" panose="020B0604020202020204" pitchFamily="34" charset="0"/>
                <a:ea typeface="Short Stack"/>
                <a:cs typeface="Arial" panose="020B0604020202020204" pitchFamily="34" charset="0"/>
                <a:sym typeface="Short Stack"/>
              </a:rPr>
              <a:t>If </a:t>
            </a:r>
            <a:r>
              <a:rPr lang="en-US" sz="2800" b="1" dirty="0">
                <a:solidFill>
                  <a:srgbClr val="FEA905"/>
                </a:solidFill>
                <a:latin typeface="Arial" panose="020B0604020202020204" pitchFamily="34" charset="0"/>
                <a:ea typeface="Short Stack"/>
                <a:cs typeface="Arial" panose="020B0604020202020204" pitchFamily="34" charset="0"/>
                <a:sym typeface="Short Stack"/>
              </a:rPr>
              <a:t>_________________,</a:t>
            </a:r>
            <a:r>
              <a:rPr lang="en-US" sz="2800" b="1" dirty="0">
                <a:solidFill>
                  <a:srgbClr val="8D230F"/>
                </a:solidFill>
                <a:latin typeface="Arial" panose="020B0604020202020204" pitchFamily="34" charset="0"/>
                <a:ea typeface="Short Stack"/>
                <a:cs typeface="Arial" panose="020B0604020202020204" pitchFamily="34" charset="0"/>
                <a:sym typeface="Short Stack"/>
              </a:rPr>
              <a:t> then </a:t>
            </a:r>
            <a:r>
              <a:rPr lang="en-US" sz="2800" b="1" dirty="0">
                <a:solidFill>
                  <a:srgbClr val="307A8C"/>
                </a:solidFill>
                <a:latin typeface="Arial" panose="020B0604020202020204" pitchFamily="34" charset="0"/>
                <a:ea typeface="Short Stack"/>
                <a:cs typeface="Arial" panose="020B0604020202020204" pitchFamily="34" charset="0"/>
                <a:sym typeface="Short Stack"/>
              </a:rPr>
              <a:t>________________.</a:t>
            </a:r>
          </a:p>
        </p:txBody>
      </p:sp>
    </p:spTree>
    <p:extLst>
      <p:ext uri="{BB962C8B-B14F-4D97-AF65-F5344CB8AC3E}">
        <p14:creationId xmlns:p14="http://schemas.microsoft.com/office/powerpoint/2010/main" val="202567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dissolv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dissolve">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dissolve">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66161-9019-FD83-C6D6-236AC6EA9E07}"/>
              </a:ext>
            </a:extLst>
          </p:cNvPr>
          <p:cNvSpPr>
            <a:spLocks noGrp="1"/>
          </p:cNvSpPr>
          <p:nvPr>
            <p:ph type="title"/>
          </p:nvPr>
        </p:nvSpPr>
        <p:spPr/>
        <p:txBody>
          <a:bodyPr/>
          <a:lstStyle/>
          <a:p>
            <a:r>
              <a:rPr lang="en-US" dirty="0">
                <a:solidFill>
                  <a:srgbClr val="1E434C"/>
                </a:solidFill>
              </a:rPr>
              <a:t>WHAT WAS GEMMA’S HYPOTHESIS</a:t>
            </a:r>
          </a:p>
        </p:txBody>
      </p:sp>
      <p:sp>
        <p:nvSpPr>
          <p:cNvPr id="4" name="Google Shape;449;p64">
            <a:extLst>
              <a:ext uri="{FF2B5EF4-FFF2-40B4-BE49-F238E27FC236}">
                <a16:creationId xmlns:a16="http://schemas.microsoft.com/office/drawing/2014/main" id="{8BB4591E-BC7B-9820-A257-25D65A92722B}"/>
              </a:ext>
            </a:extLst>
          </p:cNvPr>
          <p:cNvSpPr txBox="1"/>
          <p:nvPr/>
        </p:nvSpPr>
        <p:spPr>
          <a:xfrm>
            <a:off x="2519572" y="4685109"/>
            <a:ext cx="7914300" cy="1508075"/>
          </a:xfrm>
          <a:prstGeom prst="rect">
            <a:avLst/>
          </a:prstGeom>
          <a:noFill/>
          <a:ln>
            <a:noFill/>
          </a:ln>
        </p:spPr>
        <p:txBody>
          <a:bodyPr spcFirstLastPara="1" wrap="square" lIns="91425" tIns="91425" rIns="91425" bIns="91425" anchor="t" anchorCtr="0">
            <a:spAutoFit/>
          </a:bodyPr>
          <a:lstStyle/>
          <a:p>
            <a:pPr marL="0" marR="0" lvl="0" indent="0" algn="ctr" rtl="0">
              <a:lnSpc>
                <a:spcPct val="150000"/>
              </a:lnSpc>
              <a:spcBef>
                <a:spcPts val="0"/>
              </a:spcBef>
              <a:spcAft>
                <a:spcPts val="0"/>
              </a:spcAft>
              <a:buClr>
                <a:srgbClr val="000000"/>
              </a:buClr>
              <a:buSzPts val="1800"/>
              <a:buFont typeface="Arial"/>
              <a:buNone/>
            </a:pPr>
            <a:r>
              <a:rPr lang="en" sz="2400" b="1" i="0" u="none" strike="noStrike" cap="none" dirty="0">
                <a:solidFill>
                  <a:srgbClr val="8D230F"/>
                </a:solidFill>
                <a:latin typeface="Arial" panose="020B0604020202020204" pitchFamily="34" charset="0"/>
                <a:ea typeface="Roboto Slab"/>
                <a:cs typeface="Arial" panose="020B0604020202020204" pitchFamily="34" charset="0"/>
                <a:sym typeface="Roboto Slab"/>
              </a:rPr>
              <a:t>If </a:t>
            </a:r>
            <a:r>
              <a:rPr lang="en" sz="2400" b="1" i="0" u="none" strike="noStrike" cap="none" dirty="0">
                <a:solidFill>
                  <a:srgbClr val="FEA905"/>
                </a:solidFill>
                <a:latin typeface="Arial" panose="020B0604020202020204" pitchFamily="34" charset="0"/>
                <a:ea typeface="Roboto Slab"/>
                <a:cs typeface="Arial" panose="020B0604020202020204" pitchFamily="34" charset="0"/>
                <a:sym typeface="Roboto Slab"/>
              </a:rPr>
              <a:t>a beach </a:t>
            </a:r>
            <a:r>
              <a:rPr lang="en" sz="2400" b="1" dirty="0">
                <a:solidFill>
                  <a:srgbClr val="FEA905"/>
                </a:solidFill>
                <a:latin typeface="Arial" panose="020B0604020202020204" pitchFamily="34" charset="0"/>
                <a:ea typeface="Roboto Slab"/>
                <a:cs typeface="Arial" panose="020B0604020202020204" pitchFamily="34" charset="0"/>
                <a:sym typeface="Roboto Slab"/>
              </a:rPr>
              <a:t>has</a:t>
            </a:r>
            <a:r>
              <a:rPr lang="en" sz="2400" b="1" i="0" u="none" strike="noStrike" cap="none" dirty="0">
                <a:solidFill>
                  <a:srgbClr val="FEA905"/>
                </a:solidFill>
                <a:latin typeface="Arial" panose="020B0604020202020204" pitchFamily="34" charset="0"/>
                <a:ea typeface="Roboto Slab"/>
                <a:cs typeface="Arial" panose="020B0604020202020204" pitchFamily="34" charset="0"/>
                <a:sym typeface="Roboto Slab"/>
              </a:rPr>
              <a:t> red sand,</a:t>
            </a:r>
            <a:r>
              <a:rPr lang="en" sz="2400" b="1" i="0" u="none" strike="noStrike" cap="none" dirty="0">
                <a:solidFill>
                  <a:srgbClr val="8D230F"/>
                </a:solidFill>
                <a:latin typeface="Arial" panose="020B0604020202020204" pitchFamily="34" charset="0"/>
                <a:ea typeface="Roboto Slab"/>
                <a:cs typeface="Arial" panose="020B0604020202020204" pitchFamily="34" charset="0"/>
                <a:sym typeface="Roboto Slab"/>
              </a:rPr>
              <a:t> then </a:t>
            </a:r>
            <a:r>
              <a:rPr lang="en" sz="2400" b="1" i="0" u="none" strike="noStrike" cap="none" dirty="0">
                <a:solidFill>
                  <a:srgbClr val="307A8C"/>
                </a:solidFill>
                <a:latin typeface="Arial" panose="020B0604020202020204" pitchFamily="34" charset="0"/>
                <a:ea typeface="Roboto Slab"/>
                <a:cs typeface="Arial" panose="020B0604020202020204" pitchFamily="34" charset="0"/>
                <a:sym typeface="Roboto Slab"/>
              </a:rPr>
              <a:t>it will be closer to a volcano.</a:t>
            </a:r>
            <a:endParaRPr sz="2400" b="1" i="0" u="none" strike="noStrike" cap="none" dirty="0">
              <a:solidFill>
                <a:srgbClr val="307A8C"/>
              </a:solidFill>
              <a:latin typeface="Arial" panose="020B0604020202020204" pitchFamily="34" charset="0"/>
              <a:ea typeface="Roboto Slab"/>
              <a:cs typeface="Arial" panose="020B0604020202020204" pitchFamily="34" charset="0"/>
              <a:sym typeface="Roboto Slab"/>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Source Sans Pro"/>
              <a:ea typeface="Source Sans Pro"/>
              <a:cs typeface="Source Sans Pro"/>
              <a:sym typeface="Source Sans Pro"/>
            </a:endParaRPr>
          </a:p>
        </p:txBody>
      </p:sp>
      <p:pic>
        <p:nvPicPr>
          <p:cNvPr id="5" name="Google Shape;450;p64">
            <a:extLst>
              <a:ext uri="{FF2B5EF4-FFF2-40B4-BE49-F238E27FC236}">
                <a16:creationId xmlns:a16="http://schemas.microsoft.com/office/drawing/2014/main" id="{33A14624-1FC6-10AB-DD03-1442C8BF4EED}"/>
              </a:ext>
            </a:extLst>
          </p:cNvPr>
          <p:cNvPicPr preferRelativeResize="0"/>
          <p:nvPr/>
        </p:nvPicPr>
        <p:blipFill rotWithShape="1">
          <a:blip r:embed="rId3">
            <a:alphaModFix/>
          </a:blip>
          <a:srcRect/>
          <a:stretch/>
        </p:blipFill>
        <p:spPr>
          <a:xfrm>
            <a:off x="7605285" y="2081547"/>
            <a:ext cx="3095372" cy="2098515"/>
          </a:xfrm>
          <a:prstGeom prst="rect">
            <a:avLst/>
          </a:prstGeom>
          <a:noFill/>
          <a:ln>
            <a:noFill/>
          </a:ln>
        </p:spPr>
      </p:pic>
      <p:pic>
        <p:nvPicPr>
          <p:cNvPr id="6" name="Google Shape;451;p64">
            <a:extLst>
              <a:ext uri="{FF2B5EF4-FFF2-40B4-BE49-F238E27FC236}">
                <a16:creationId xmlns:a16="http://schemas.microsoft.com/office/drawing/2014/main" id="{AFE7110E-32F1-52F0-92DD-FCB604771457}"/>
              </a:ext>
            </a:extLst>
          </p:cNvPr>
          <p:cNvPicPr preferRelativeResize="0"/>
          <p:nvPr/>
        </p:nvPicPr>
        <p:blipFill rotWithShape="1">
          <a:blip r:embed="rId4">
            <a:alphaModFix/>
          </a:blip>
          <a:srcRect/>
          <a:stretch/>
        </p:blipFill>
        <p:spPr>
          <a:xfrm>
            <a:off x="2177143" y="2081547"/>
            <a:ext cx="2996840" cy="2098563"/>
          </a:xfrm>
          <a:prstGeom prst="rect">
            <a:avLst/>
          </a:prstGeom>
          <a:noFill/>
          <a:ln>
            <a:noFill/>
          </a:ln>
        </p:spPr>
      </p:pic>
      <p:cxnSp>
        <p:nvCxnSpPr>
          <p:cNvPr id="7" name="Google Shape;452;p64">
            <a:extLst>
              <a:ext uri="{FF2B5EF4-FFF2-40B4-BE49-F238E27FC236}">
                <a16:creationId xmlns:a16="http://schemas.microsoft.com/office/drawing/2014/main" id="{81DF781A-50E6-EEB5-62AD-7B9F6F158B68}"/>
              </a:ext>
            </a:extLst>
          </p:cNvPr>
          <p:cNvCxnSpPr/>
          <p:nvPr/>
        </p:nvCxnSpPr>
        <p:spPr>
          <a:xfrm>
            <a:off x="5460835" y="2949773"/>
            <a:ext cx="1857600" cy="0"/>
          </a:xfrm>
          <a:prstGeom prst="straightConnector1">
            <a:avLst/>
          </a:prstGeom>
          <a:noFill/>
          <a:ln w="79375" cap="flat" cmpd="sng">
            <a:solidFill>
              <a:srgbClr val="307A8C"/>
            </a:solidFill>
            <a:prstDash val="solid"/>
            <a:round/>
            <a:headEnd type="none" w="sm" len="sm"/>
            <a:tailEnd type="triangle" w="med" len="med"/>
          </a:ln>
        </p:spPr>
      </p:cxnSp>
    </p:spTree>
    <p:extLst>
      <p:ext uri="{BB962C8B-B14F-4D97-AF65-F5344CB8AC3E}">
        <p14:creationId xmlns:p14="http://schemas.microsoft.com/office/powerpoint/2010/main" val="514863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D103B-D7DD-8056-576F-69167EF93848}"/>
              </a:ext>
            </a:extLst>
          </p:cNvPr>
          <p:cNvSpPr>
            <a:spLocks noGrp="1"/>
          </p:cNvSpPr>
          <p:nvPr>
            <p:ph type="title"/>
          </p:nvPr>
        </p:nvSpPr>
        <p:spPr/>
        <p:txBody>
          <a:bodyPr>
            <a:normAutofit fontScale="90000"/>
          </a:bodyPr>
          <a:lstStyle/>
          <a:p>
            <a:r>
              <a:rPr lang="en-US" dirty="0">
                <a:solidFill>
                  <a:srgbClr val="1E434C"/>
                </a:solidFill>
              </a:rPr>
              <a:t>BREAKOUT SESSION TIME</a:t>
            </a:r>
            <a:br>
              <a:rPr lang="en-US" dirty="0">
                <a:solidFill>
                  <a:srgbClr val="1E434C"/>
                </a:solidFill>
              </a:rPr>
            </a:br>
            <a:r>
              <a:rPr lang="en-US" dirty="0">
                <a:solidFill>
                  <a:srgbClr val="1E434C"/>
                </a:solidFill>
              </a:rPr>
              <a:t>LET’S APPLY IT TO YOUR PROJECT</a:t>
            </a:r>
          </a:p>
        </p:txBody>
      </p:sp>
      <p:sp>
        <p:nvSpPr>
          <p:cNvPr id="3" name="Content Placeholder 2">
            <a:extLst>
              <a:ext uri="{FF2B5EF4-FFF2-40B4-BE49-F238E27FC236}">
                <a16:creationId xmlns:a16="http://schemas.microsoft.com/office/drawing/2014/main" id="{0962FDC2-36E1-A3C4-C756-AEFBAC04024C}"/>
              </a:ext>
            </a:extLst>
          </p:cNvPr>
          <p:cNvSpPr>
            <a:spLocks noGrp="1"/>
          </p:cNvSpPr>
          <p:nvPr>
            <p:ph idx="1"/>
          </p:nvPr>
        </p:nvSpPr>
        <p:spPr>
          <a:xfrm>
            <a:off x="1041192" y="2634522"/>
            <a:ext cx="10109616" cy="2329363"/>
          </a:xfrm>
        </p:spPr>
        <p:txBody>
          <a:bodyPr/>
          <a:lstStyle/>
          <a:p>
            <a:r>
              <a:rPr lang="en-US" b="1" u="sng" dirty="0">
                <a:solidFill>
                  <a:srgbClr val="307A8C"/>
                </a:solidFill>
              </a:rPr>
              <a:t>GOAL 1:</a:t>
            </a:r>
            <a:r>
              <a:rPr lang="en-US" b="1" dirty="0">
                <a:solidFill>
                  <a:srgbClr val="307A8C"/>
                </a:solidFill>
              </a:rPr>
              <a:t> Icebreaker and Introduce Yourselves</a:t>
            </a:r>
          </a:p>
          <a:p>
            <a:r>
              <a:rPr lang="en-US" b="1" u="sng" dirty="0">
                <a:solidFill>
                  <a:srgbClr val="307A8C"/>
                </a:solidFill>
              </a:rPr>
              <a:t>GOAL 2:</a:t>
            </a:r>
            <a:r>
              <a:rPr lang="en-US" b="1" dirty="0">
                <a:solidFill>
                  <a:srgbClr val="307A8C"/>
                </a:solidFill>
              </a:rPr>
              <a:t> Conduct an activity with your mentors to review the concepts we just learned</a:t>
            </a:r>
          </a:p>
          <a:p>
            <a:r>
              <a:rPr lang="en-US" b="1" u="sng" dirty="0">
                <a:solidFill>
                  <a:srgbClr val="307A8C"/>
                </a:solidFill>
              </a:rPr>
              <a:t>GOAL 3:</a:t>
            </a:r>
            <a:r>
              <a:rPr lang="en-US" b="1" dirty="0">
                <a:solidFill>
                  <a:srgbClr val="307A8C"/>
                </a:solidFill>
              </a:rPr>
              <a:t> Work on your hypothesis (Open page 8 of your workbook)</a:t>
            </a:r>
          </a:p>
        </p:txBody>
      </p:sp>
    </p:spTree>
    <p:extLst>
      <p:ext uri="{BB962C8B-B14F-4D97-AF65-F5344CB8AC3E}">
        <p14:creationId xmlns:p14="http://schemas.microsoft.com/office/powerpoint/2010/main" val="1137386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0DECC-B302-FF2D-FCC9-5F868C29128E}"/>
              </a:ext>
            </a:extLst>
          </p:cNvPr>
          <p:cNvSpPr>
            <a:spLocks noGrp="1"/>
          </p:cNvSpPr>
          <p:nvPr>
            <p:ph type="title"/>
          </p:nvPr>
        </p:nvSpPr>
        <p:spPr/>
        <p:txBody>
          <a:bodyPr>
            <a:normAutofit/>
          </a:bodyPr>
          <a:lstStyle/>
          <a:p>
            <a:r>
              <a:rPr lang="en-US" dirty="0">
                <a:solidFill>
                  <a:srgbClr val="307A8C"/>
                </a:solidFill>
              </a:rPr>
              <a:t>ICEBREAKER:</a:t>
            </a:r>
            <a:r>
              <a:rPr lang="en-US" u="none" dirty="0">
                <a:solidFill>
                  <a:srgbClr val="307A8C"/>
                </a:solidFill>
              </a:rPr>
              <a:t> </a:t>
            </a:r>
          </a:p>
        </p:txBody>
      </p:sp>
      <p:sp>
        <p:nvSpPr>
          <p:cNvPr id="3" name="Content Placeholder 2">
            <a:extLst>
              <a:ext uri="{FF2B5EF4-FFF2-40B4-BE49-F238E27FC236}">
                <a16:creationId xmlns:a16="http://schemas.microsoft.com/office/drawing/2014/main" id="{D1A696BB-37B1-0F7E-3131-ACCD43F12DB5}"/>
              </a:ext>
            </a:extLst>
          </p:cNvPr>
          <p:cNvSpPr>
            <a:spLocks noGrp="1"/>
          </p:cNvSpPr>
          <p:nvPr>
            <p:ph idx="1"/>
          </p:nvPr>
        </p:nvSpPr>
        <p:spPr/>
        <p:txBody>
          <a:bodyPr>
            <a:normAutofit/>
          </a:bodyPr>
          <a:lstStyle/>
          <a:p>
            <a:pPr marL="0" lvl="0" indent="0" algn="l" rtl="0">
              <a:spcBef>
                <a:spcPts val="1200"/>
              </a:spcBef>
              <a:spcAft>
                <a:spcPts val="0"/>
              </a:spcAft>
              <a:buNone/>
            </a:pPr>
            <a:r>
              <a:rPr lang="en-US" b="1" dirty="0">
                <a:solidFill>
                  <a:srgbClr val="307A8C"/>
                </a:solidFill>
              </a:rPr>
              <a:t>STEP 1: Say your name and grade</a:t>
            </a:r>
          </a:p>
          <a:p>
            <a:pPr marL="0" lvl="0" indent="0" algn="l" rtl="0">
              <a:spcBef>
                <a:spcPts val="1200"/>
              </a:spcBef>
              <a:spcAft>
                <a:spcPts val="0"/>
              </a:spcAft>
              <a:buNone/>
            </a:pPr>
            <a:r>
              <a:rPr lang="en-US" b="1" dirty="0">
                <a:solidFill>
                  <a:srgbClr val="307A8C"/>
                </a:solidFill>
              </a:rPr>
              <a:t>STEP 2: Tell us your favorite exotic animal you would want as a pet</a:t>
            </a:r>
            <a:endParaRPr lang="en-US" sz="1900" b="1" dirty="0">
              <a:solidFill>
                <a:srgbClr val="8D230F"/>
              </a:solidFill>
              <a:ea typeface="Short Stack"/>
              <a:sym typeface="Short Stack"/>
            </a:endParaRPr>
          </a:p>
          <a:p>
            <a:pPr marL="0" lvl="0" indent="0" algn="l" rtl="0">
              <a:spcBef>
                <a:spcPts val="1200"/>
              </a:spcBef>
              <a:spcAft>
                <a:spcPts val="1200"/>
              </a:spcAft>
              <a:buNone/>
            </a:pPr>
            <a:endParaRPr lang="en-US" b="1" dirty="0">
              <a:solidFill>
                <a:srgbClr val="307A8C"/>
              </a:solidFill>
            </a:endParaRPr>
          </a:p>
          <a:p>
            <a:endParaRPr lang="en-US" dirty="0"/>
          </a:p>
        </p:txBody>
      </p:sp>
    </p:spTree>
    <p:extLst>
      <p:ext uri="{BB962C8B-B14F-4D97-AF65-F5344CB8AC3E}">
        <p14:creationId xmlns:p14="http://schemas.microsoft.com/office/powerpoint/2010/main" val="27980359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30808</TotalTime>
  <Words>1316</Words>
  <Application>Microsoft Macintosh PowerPoint</Application>
  <PresentationFormat>Widescreen</PresentationFormat>
  <Paragraphs>122</Paragraphs>
  <Slides>18</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EB Garamond</vt:lpstr>
      <vt:lpstr>Roboto Slab</vt:lpstr>
      <vt:lpstr>Short Stack</vt:lpstr>
      <vt:lpstr>Source Sans Pro</vt:lpstr>
      <vt:lpstr>Office Theme</vt:lpstr>
      <vt:lpstr>PowerPoint Presentation</vt:lpstr>
      <vt:lpstr>PowerPoint Presentation</vt:lpstr>
      <vt:lpstr>What is the Scientific Method?</vt:lpstr>
      <vt:lpstr>WHAT ARE WE LEARNING TODAY????</vt:lpstr>
      <vt:lpstr>CONCEPT REVIEW</vt:lpstr>
      <vt:lpstr>HOW DO YOU WRITE A HYPOTHESIS</vt:lpstr>
      <vt:lpstr>WHAT WAS GEMMA’S HYPOTHESIS</vt:lpstr>
      <vt:lpstr>BREAKOUT SESSION TIME LET’S APPLY IT TO YOUR PROJECT</vt:lpstr>
      <vt:lpstr>ICEBREAKER: </vt:lpstr>
      <vt:lpstr>Activity 1 Let’s Practice Making a Hypothesis</vt:lpstr>
      <vt:lpstr>OUR BACKGROUND RESEARCH</vt:lpstr>
      <vt:lpstr>WHAT IS OUR HYPOTHESIS</vt:lpstr>
      <vt:lpstr>OUR RESULTS</vt:lpstr>
      <vt:lpstr>Let’s work through your project map  (Phase 1) Open Page 1 of your Workbook </vt:lpstr>
      <vt:lpstr>LET’S WRITE YOUR HYPOTHESIS Back to Page 9</vt:lpstr>
      <vt:lpstr>Let’s work through your project map (Phase 2) Open Page 3 of your Workbook </vt:lpstr>
      <vt:lpstr>WHAT’S NEXT??</vt:lpstr>
      <vt:lpstr>Any Questions? Contact Us   Organization Contact: mentorship.fer@gmail.com Organization Website: scienceFER.org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Yasin, Saif</dc:creator>
  <cp:lastModifiedBy>Yasin, Saif</cp:lastModifiedBy>
  <cp:revision>22</cp:revision>
  <dcterms:created xsi:type="dcterms:W3CDTF">2022-09-19T14:38:55Z</dcterms:created>
  <dcterms:modified xsi:type="dcterms:W3CDTF">2026-01-18T17:39:10Z</dcterms:modified>
</cp:coreProperties>
</file>